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7" r:id="rId2"/>
  </p:sldMasterIdLst>
  <p:notesMasterIdLst>
    <p:notesMasterId r:id="rId70"/>
  </p:notesMasterIdLst>
  <p:sldIdLst>
    <p:sldId id="286" r:id="rId3"/>
    <p:sldId id="326" r:id="rId4"/>
    <p:sldId id="302" r:id="rId5"/>
    <p:sldId id="261" r:id="rId6"/>
    <p:sldId id="323" r:id="rId7"/>
    <p:sldId id="324" r:id="rId8"/>
    <p:sldId id="325" r:id="rId9"/>
    <p:sldId id="287" r:id="rId10"/>
    <p:sldId id="275" r:id="rId11"/>
    <p:sldId id="327" r:id="rId12"/>
    <p:sldId id="328" r:id="rId13"/>
    <p:sldId id="330" r:id="rId14"/>
    <p:sldId id="332" r:id="rId15"/>
    <p:sldId id="331" r:id="rId16"/>
    <p:sldId id="370" r:id="rId17"/>
    <p:sldId id="288" r:id="rId18"/>
    <p:sldId id="333" r:id="rId19"/>
    <p:sldId id="334" r:id="rId20"/>
    <p:sldId id="289" r:id="rId21"/>
    <p:sldId id="335" r:id="rId22"/>
    <p:sldId id="336" r:id="rId23"/>
    <p:sldId id="372" r:id="rId24"/>
    <p:sldId id="373" r:id="rId25"/>
    <p:sldId id="374" r:id="rId26"/>
    <p:sldId id="376" r:id="rId27"/>
    <p:sldId id="377" r:id="rId28"/>
    <p:sldId id="371" r:id="rId29"/>
    <p:sldId id="338" r:id="rId30"/>
    <p:sldId id="396" r:id="rId31"/>
    <p:sldId id="339" r:id="rId32"/>
    <p:sldId id="340" r:id="rId33"/>
    <p:sldId id="341" r:id="rId34"/>
    <p:sldId id="344" r:id="rId35"/>
    <p:sldId id="345" r:id="rId36"/>
    <p:sldId id="290" r:id="rId37"/>
    <p:sldId id="346" r:id="rId38"/>
    <p:sldId id="347" r:id="rId39"/>
    <p:sldId id="379" r:id="rId40"/>
    <p:sldId id="362" r:id="rId41"/>
    <p:sldId id="349" r:id="rId42"/>
    <p:sldId id="360" r:id="rId43"/>
    <p:sldId id="361" r:id="rId44"/>
    <p:sldId id="350" r:id="rId45"/>
    <p:sldId id="363" r:id="rId46"/>
    <p:sldId id="364" r:id="rId47"/>
    <p:sldId id="365" r:id="rId48"/>
    <p:sldId id="366" r:id="rId49"/>
    <p:sldId id="378" r:id="rId50"/>
    <p:sldId id="380" r:id="rId51"/>
    <p:sldId id="381" r:id="rId52"/>
    <p:sldId id="382" r:id="rId53"/>
    <p:sldId id="383" r:id="rId54"/>
    <p:sldId id="384" r:id="rId55"/>
    <p:sldId id="385" r:id="rId56"/>
    <p:sldId id="386" r:id="rId57"/>
    <p:sldId id="367" r:id="rId58"/>
    <p:sldId id="369" r:id="rId59"/>
    <p:sldId id="368" r:id="rId60"/>
    <p:sldId id="387" r:id="rId61"/>
    <p:sldId id="388" r:id="rId62"/>
    <p:sldId id="389" r:id="rId63"/>
    <p:sldId id="390" r:id="rId64"/>
    <p:sldId id="391" r:id="rId65"/>
    <p:sldId id="392" r:id="rId66"/>
    <p:sldId id="393" r:id="rId67"/>
    <p:sldId id="394" r:id="rId68"/>
    <p:sldId id="395" r:id="rId69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00"/>
    <a:srgbClr val="99CC00"/>
    <a:srgbClr val="A5F62E"/>
    <a:srgbClr val="76C308"/>
    <a:srgbClr val="4F81BD"/>
    <a:srgbClr val="009900"/>
    <a:srgbClr val="92D050"/>
    <a:srgbClr val="E479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8" d="100"/>
          <a:sy n="108" d="100"/>
        </p:scale>
        <p:origin x="1160" y="10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tableStyles" Target="tableStyle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" Type="http://schemas.openxmlformats.org/officeDocument/2006/relationships/slide" Target="slides/slide5.xml"/><Relationship Id="rId7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20FFB1-E4DA-446B-84E5-260FA7038DF7}" type="datetimeFigureOut">
              <a:rPr lang="ko-KR" altLang="en-US" smtClean="0"/>
              <a:t>2024-01-08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22D729-89AD-4E04-8A9A-0A6052A0AF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26399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22D729-89AD-4E04-8A9A-0A6052A0AF26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92062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8466" y="-8468"/>
            <a:ext cx="9169804" cy="6874935"/>
            <a:chOff x="-8466" y="-8468"/>
            <a:chExt cx="9169804" cy="6874935"/>
          </a:xfrm>
        </p:grpSpPr>
        <p:cxnSp>
          <p:nvCxnSpPr>
            <p:cNvPr id="17" name="Straight Connector 16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Freeform 18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19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20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21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22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Freeform 23"/>
            <p:cNvSpPr/>
            <p:nvPr/>
          </p:nvSpPr>
          <p:spPr>
            <a:xfrm>
              <a:off x="8077231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24"/>
            <p:cNvSpPr/>
            <p:nvPr/>
          </p:nvSpPr>
          <p:spPr>
            <a:xfrm>
              <a:off x="8060297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Freeform 27"/>
            <p:cNvSpPr/>
            <p:nvPr/>
          </p:nvSpPr>
          <p:spPr>
            <a:xfrm>
              <a:off x="-8466" y="-8468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0595" y="2404534"/>
            <a:ext cx="5826719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0595" y="4050834"/>
            <a:ext cx="5826719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F62AB-439E-421D-92BF-AC40878CDE9D}" type="datetime1">
              <a:rPr lang="ko-KR" altLang="en-US" smtClean="0"/>
              <a:t>2024-01-08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4BB50-B7B3-497B-AAED-7CC56EBF7E0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71188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4470400"/>
            <a:ext cx="6347714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70DC8-49E5-4DBA-90C1-E785E7C8A599}" type="datetime1">
              <a:rPr lang="ko-KR" altLang="en-US" smtClean="0"/>
              <a:t>2024-01-08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4BB50-B7B3-497B-AAED-7CC56EBF7E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3986753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01074" y="3632200"/>
            <a:ext cx="541980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470400"/>
            <a:ext cx="6347715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70DC8-49E5-4DBA-90C1-E785E7C8A599}" type="datetime1">
              <a:rPr lang="ko-KR" altLang="en-US" smtClean="0"/>
              <a:t>2024-01-08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4BB50-B7B3-497B-AAED-7CC56EBF7E02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35077517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1931988"/>
            <a:ext cx="6347715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70DC8-49E5-4DBA-90C1-E785E7C8A599}" type="datetime1">
              <a:rPr lang="ko-KR" altLang="en-US" smtClean="0"/>
              <a:t>2024-01-08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4BB50-B7B3-497B-AAED-7CC56EBF7E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3149444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인용문 있는 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70DC8-49E5-4DBA-90C1-E785E7C8A599}" type="datetime1">
              <a:rPr lang="ko-KR" altLang="en-US" smtClean="0"/>
              <a:t>2024-01-08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4BB50-B7B3-497B-AAED-7CC56EBF7E02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69288789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참 또는 거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848" y="609600"/>
            <a:ext cx="6341465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70DC8-49E5-4DBA-90C1-E785E7C8A599}" type="datetime1">
              <a:rPr lang="ko-KR" altLang="en-US" smtClean="0"/>
              <a:t>2024-01-08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4BB50-B7B3-497B-AAED-7CC56EBF7E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2444407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FF232-9F1C-460D-9FED-A8B5AA8C57BD}" type="datetime1">
              <a:rPr lang="ko-KR" altLang="en-US" smtClean="0"/>
              <a:t>2024-01-08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4BB50-B7B3-497B-AAED-7CC56EBF7E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38244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977312" y="609600"/>
            <a:ext cx="978812" cy="5251451"/>
          </a:xfrm>
        </p:spPr>
        <p:txBody>
          <a:bodyPr vert="eaVert" anchor="ctr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599" y="609600"/>
            <a:ext cx="5195026" cy="5251451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21F00-EDBD-43AD-8845-4355AAE50D0C}" type="datetime1">
              <a:rPr lang="ko-KR" altLang="en-US" smtClean="0"/>
              <a:t>2024-01-08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4BB50-B7B3-497B-AAED-7CC56EBF7E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255188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8466" y="-8468"/>
            <a:ext cx="9169804" cy="6874935"/>
            <a:chOff x="-8466" y="-8468"/>
            <a:chExt cx="9169804" cy="6874935"/>
          </a:xfrm>
        </p:grpSpPr>
        <p:cxnSp>
          <p:nvCxnSpPr>
            <p:cNvPr id="17" name="Straight Connector 16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Freeform 18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19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20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21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22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Freeform 23"/>
            <p:cNvSpPr/>
            <p:nvPr/>
          </p:nvSpPr>
          <p:spPr>
            <a:xfrm>
              <a:off x="8077231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24"/>
            <p:cNvSpPr/>
            <p:nvPr/>
          </p:nvSpPr>
          <p:spPr>
            <a:xfrm>
              <a:off x="8060297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Freeform 27"/>
            <p:cNvSpPr/>
            <p:nvPr/>
          </p:nvSpPr>
          <p:spPr>
            <a:xfrm>
              <a:off x="-8466" y="-8468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0595" y="2404534"/>
            <a:ext cx="5826719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0595" y="4050834"/>
            <a:ext cx="5826719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F62AB-439E-421D-92BF-AC40878CDE9D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2024-01-08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4BB50-B7B3-497B-AAED-7CC56EBF7E02}" type="slidenum">
              <a:rPr lang="ko-KR" altLang="en-US" smtClean="0">
                <a:solidFill>
                  <a:srgbClr val="90C226"/>
                </a:solidFill>
              </a:rPr>
              <a:pPr/>
              <a:t>‹#›</a:t>
            </a:fld>
            <a:endParaRPr lang="ko-KR" altLang="en-US">
              <a:solidFill>
                <a:srgbClr val="90C2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122851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236306"/>
            <a:ext cx="8712968" cy="81643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710" y="1484784"/>
            <a:ext cx="8387754" cy="4608512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35211" y="6381328"/>
            <a:ext cx="684132" cy="365125"/>
          </a:xfrm>
        </p:spPr>
        <p:txBody>
          <a:bodyPr/>
          <a:lstStyle/>
          <a:p>
            <a:fld id="{D1B6DBB7-B045-4643-BEDA-2AC3406F4331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2024-01-08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374629" y="6381328"/>
            <a:ext cx="512638" cy="365125"/>
          </a:xfrm>
        </p:spPr>
        <p:txBody>
          <a:bodyPr/>
          <a:lstStyle/>
          <a:p>
            <a:fld id="{9644BB50-B7B3-497B-AAED-7CC56EBF7E02}" type="slidenum">
              <a:rPr lang="ko-KR" altLang="en-US" smtClean="0">
                <a:solidFill>
                  <a:srgbClr val="90C226"/>
                </a:solidFill>
              </a:rPr>
              <a:pPr/>
              <a:t>‹#›</a:t>
            </a:fld>
            <a:endParaRPr lang="ko-KR" altLang="en-US">
              <a:solidFill>
                <a:srgbClr val="90C2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19116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2700868"/>
            <a:ext cx="6347715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7A1C8D-B0DE-475E-B4A5-625B3746FBA2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2024-01-08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4BB50-B7B3-497B-AAED-7CC56EBF7E02}" type="slidenum">
              <a:rPr lang="ko-KR" altLang="en-US" smtClean="0">
                <a:solidFill>
                  <a:srgbClr val="90C226"/>
                </a:solidFill>
              </a:rPr>
              <a:pPr/>
              <a:t>‹#›</a:t>
            </a:fld>
            <a:endParaRPr lang="ko-KR" altLang="en-US">
              <a:solidFill>
                <a:srgbClr val="90C2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40359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236306"/>
            <a:ext cx="8712968" cy="81643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710" y="1484784"/>
            <a:ext cx="8387754" cy="4608512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35211" y="6381328"/>
            <a:ext cx="684132" cy="365125"/>
          </a:xfrm>
        </p:spPr>
        <p:txBody>
          <a:bodyPr/>
          <a:lstStyle/>
          <a:p>
            <a:fld id="{D1B6DBB7-B045-4643-BEDA-2AC3406F4331}" type="datetime1">
              <a:rPr lang="ko-KR" altLang="en-US" smtClean="0"/>
              <a:t>2024-01-08</a:t>
            </a:fld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374629" y="6381328"/>
            <a:ext cx="512638" cy="365125"/>
          </a:xfrm>
        </p:spPr>
        <p:txBody>
          <a:bodyPr/>
          <a:lstStyle/>
          <a:p>
            <a:fld id="{9644BB50-B7B3-497B-AAED-7CC56EBF7E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88669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1320800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2160589"/>
            <a:ext cx="3088109" cy="388077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9204" y="2160590"/>
            <a:ext cx="3088110" cy="388077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701EA-BB80-4206-AE09-0673849E388D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2024-01-08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4BB50-B7B3-497B-AAED-7CC56EBF7E02}" type="slidenum">
              <a:rPr lang="ko-KR" altLang="en-US" smtClean="0">
                <a:solidFill>
                  <a:srgbClr val="90C226"/>
                </a:solidFill>
              </a:rPr>
              <a:pPr/>
              <a:t>‹#›</a:t>
            </a:fld>
            <a:endParaRPr lang="ko-KR" altLang="en-US">
              <a:solidFill>
                <a:srgbClr val="90C2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411762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599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66640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66640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9507E-E5B7-4CC4-8662-14FA1EE844D6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2024-01-08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4BB50-B7B3-497B-AAED-7CC56EBF7E02}" type="slidenum">
              <a:rPr lang="ko-KR" altLang="en-US" smtClean="0">
                <a:solidFill>
                  <a:srgbClr val="90C226"/>
                </a:solidFill>
              </a:rPr>
              <a:pPr/>
              <a:t>‹#›</a:t>
            </a:fld>
            <a:endParaRPr lang="ko-KR" altLang="en-US">
              <a:solidFill>
                <a:srgbClr val="90C2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904769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4" cy="1320800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388A5-45FC-4D49-93D1-B4C0CDC1E4AE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2024-01-08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4BB50-B7B3-497B-AAED-7CC56EBF7E02}" type="slidenum">
              <a:rPr lang="ko-KR" altLang="en-US" smtClean="0">
                <a:solidFill>
                  <a:srgbClr val="90C226"/>
                </a:solidFill>
              </a:rPr>
              <a:pPr/>
              <a:t>‹#›</a:t>
            </a:fld>
            <a:endParaRPr lang="ko-KR" altLang="en-US">
              <a:solidFill>
                <a:srgbClr val="90C2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854627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D884E4-FE4F-4894-B851-8009B538253F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2024-01-08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07504" y="6406488"/>
            <a:ext cx="4622973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ko-KR" altLang="en-US" dirty="0" smtClean="0">
                <a:solidFill>
                  <a:prstClr val="black"/>
                </a:solidFill>
              </a:rPr>
              <a:t>㈜</a:t>
            </a:r>
            <a:r>
              <a:rPr lang="ko-KR" altLang="en-US" dirty="0" err="1" smtClean="0">
                <a:solidFill>
                  <a:prstClr val="black"/>
                </a:solidFill>
              </a:rPr>
              <a:t>헬로앱스</a:t>
            </a:r>
            <a:r>
              <a:rPr lang="ko-KR" altLang="en-US" dirty="0" smtClean="0">
                <a:solidFill>
                  <a:prstClr val="black"/>
                </a:solidFill>
              </a:rPr>
              <a:t>  </a:t>
            </a:r>
            <a:r>
              <a:rPr lang="en-US" altLang="ko-KR" dirty="0" smtClean="0">
                <a:solidFill>
                  <a:prstClr val="black"/>
                </a:solidFill>
              </a:rPr>
              <a:t>http://www.helloapps.co.kr</a:t>
            </a:r>
            <a:endParaRPr lang="ko-KR" altLang="en-US" smtClean="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4BB50-B7B3-497B-AAED-7CC56EBF7E02}" type="slidenum">
              <a:rPr lang="ko-KR" altLang="en-US" smtClean="0">
                <a:solidFill>
                  <a:srgbClr val="90C226"/>
                </a:solidFill>
              </a:rPr>
              <a:pPr/>
              <a:t>‹#›</a:t>
            </a:fld>
            <a:endParaRPr lang="ko-KR" altLang="en-US">
              <a:solidFill>
                <a:srgbClr val="90C2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569286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1498604"/>
            <a:ext cx="2790182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1275" y="514925"/>
            <a:ext cx="3386037" cy="5526437"/>
          </a:xfrm>
        </p:spPr>
        <p:txBody>
          <a:bodyPr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2777069"/>
            <a:ext cx="2790182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31831-2784-4290-B77F-DDC0312B01A0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2024-01-08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4BB50-B7B3-497B-AAED-7CC56EBF7E02}" type="slidenum">
              <a:rPr lang="ko-KR" altLang="en-US" smtClean="0">
                <a:solidFill>
                  <a:srgbClr val="90C226"/>
                </a:solidFill>
              </a:rPr>
              <a:pPr/>
              <a:t>‹#›</a:t>
            </a:fld>
            <a:endParaRPr lang="ko-KR" altLang="en-US">
              <a:solidFill>
                <a:srgbClr val="90C2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116385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4800600"/>
            <a:ext cx="6347714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" y="609600"/>
            <a:ext cx="6347714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5367338"/>
            <a:ext cx="6347714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B39B9-7FF9-4D58-BA89-977874FB42FC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2024-01-08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4BB50-B7B3-497B-AAED-7CC56EBF7E02}" type="slidenum">
              <a:rPr lang="ko-KR" altLang="en-US" smtClean="0">
                <a:solidFill>
                  <a:srgbClr val="90C226"/>
                </a:solidFill>
              </a:rPr>
              <a:pPr/>
              <a:t>‹#›</a:t>
            </a:fld>
            <a:endParaRPr lang="ko-KR" altLang="en-US">
              <a:solidFill>
                <a:srgbClr val="90C2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608525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4470400"/>
            <a:ext cx="6347714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70DC8-49E5-4DBA-90C1-E785E7C8A599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2024-01-08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4BB50-B7B3-497B-AAED-7CC56EBF7E02}" type="slidenum">
              <a:rPr lang="ko-KR" altLang="en-US" smtClean="0">
                <a:solidFill>
                  <a:srgbClr val="90C226"/>
                </a:solidFill>
              </a:rPr>
              <a:pPr/>
              <a:t>‹#›</a:t>
            </a:fld>
            <a:endParaRPr lang="ko-KR" altLang="en-US">
              <a:solidFill>
                <a:srgbClr val="90C2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8331975"/>
      </p:ext>
    </p:extLst>
  </p:cSld>
  <p:clrMapOvr>
    <a:masterClrMapping/>
  </p:clrMapOvr>
  <p:hf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01074" y="3632200"/>
            <a:ext cx="541980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470400"/>
            <a:ext cx="6347715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70DC8-49E5-4DBA-90C1-E785E7C8A599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2024-01-08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4BB50-B7B3-497B-AAED-7CC56EBF7E02}" type="slidenum">
              <a:rPr lang="ko-KR" altLang="en-US" smtClean="0">
                <a:solidFill>
                  <a:srgbClr val="90C226"/>
                </a:solidFill>
              </a:rPr>
              <a:pPr/>
              <a:t>‹#›</a:t>
            </a:fld>
            <a:endParaRPr lang="ko-KR" altLang="en-US">
              <a:solidFill>
                <a:srgbClr val="90C226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8000" dirty="0">
                <a:ln w="3175" cmpd="sng">
                  <a:noFill/>
                </a:ln>
                <a:solidFill>
                  <a:srgbClr val="90C226">
                    <a:lumMod val="60000"/>
                    <a:lumOff val="40000"/>
                  </a:srgbClr>
                </a:solidFill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8000" dirty="0">
                <a:ln w="3175" cmpd="sng">
                  <a:noFill/>
                </a:ln>
                <a:solidFill>
                  <a:srgbClr val="90C226">
                    <a:lumMod val="60000"/>
                    <a:lumOff val="40000"/>
                  </a:srgbClr>
                </a:solidFill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96087592"/>
      </p:ext>
    </p:extLst>
  </p:cSld>
  <p:clrMapOvr>
    <a:masterClrMapping/>
  </p:clrMapOvr>
  <p:hf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1931988"/>
            <a:ext cx="6347715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70DC8-49E5-4DBA-90C1-E785E7C8A599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2024-01-08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4BB50-B7B3-497B-AAED-7CC56EBF7E02}" type="slidenum">
              <a:rPr lang="ko-KR" altLang="en-US" smtClean="0">
                <a:solidFill>
                  <a:srgbClr val="90C226"/>
                </a:solidFill>
              </a:rPr>
              <a:pPr/>
              <a:t>‹#›</a:t>
            </a:fld>
            <a:endParaRPr lang="ko-KR" altLang="en-US">
              <a:solidFill>
                <a:srgbClr val="90C2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7118641"/>
      </p:ext>
    </p:extLst>
  </p:cSld>
  <p:clrMapOvr>
    <a:masterClrMapping/>
  </p:clrMapOvr>
  <p:hf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인용문 있는 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70DC8-49E5-4DBA-90C1-E785E7C8A599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2024-01-08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4BB50-B7B3-497B-AAED-7CC56EBF7E02}" type="slidenum">
              <a:rPr lang="ko-KR" altLang="en-US" smtClean="0">
                <a:solidFill>
                  <a:srgbClr val="90C226"/>
                </a:solidFill>
              </a:rPr>
              <a:pPr/>
              <a:t>‹#›</a:t>
            </a:fld>
            <a:endParaRPr lang="ko-KR" altLang="en-US">
              <a:solidFill>
                <a:srgbClr val="90C226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8000" dirty="0">
                <a:ln w="3175" cmpd="sng">
                  <a:noFill/>
                </a:ln>
                <a:solidFill>
                  <a:srgbClr val="90C226">
                    <a:lumMod val="60000"/>
                    <a:lumOff val="40000"/>
                  </a:srgbClr>
                </a:solidFill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8000" dirty="0">
                <a:ln w="3175" cmpd="sng">
                  <a:noFill/>
                </a:ln>
                <a:solidFill>
                  <a:srgbClr val="90C226">
                    <a:lumMod val="60000"/>
                    <a:lumOff val="40000"/>
                  </a:srgbClr>
                </a:solidFill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664652544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2700868"/>
            <a:ext cx="6347715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7A1C8D-B0DE-475E-B4A5-625B3746FBA2}" type="datetime1">
              <a:rPr lang="ko-KR" altLang="en-US" smtClean="0"/>
              <a:t>2024-01-08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4BB50-B7B3-497B-AAED-7CC56EBF7E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945895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참 또는 거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848" y="609600"/>
            <a:ext cx="6341465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70DC8-49E5-4DBA-90C1-E785E7C8A599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2024-01-08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4BB50-B7B3-497B-AAED-7CC56EBF7E02}" type="slidenum">
              <a:rPr lang="ko-KR" altLang="en-US" smtClean="0">
                <a:solidFill>
                  <a:srgbClr val="90C226"/>
                </a:solidFill>
              </a:rPr>
              <a:pPr/>
              <a:t>‹#›</a:t>
            </a:fld>
            <a:endParaRPr lang="ko-KR" altLang="en-US">
              <a:solidFill>
                <a:srgbClr val="90C2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8790024"/>
      </p:ext>
    </p:extLst>
  </p:cSld>
  <p:clrMapOvr>
    <a:masterClrMapping/>
  </p:clrMapOvr>
  <p:hf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FF232-9F1C-460D-9FED-A8B5AA8C57BD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2024-01-08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4BB50-B7B3-497B-AAED-7CC56EBF7E02}" type="slidenum">
              <a:rPr lang="ko-KR" altLang="en-US" smtClean="0">
                <a:solidFill>
                  <a:srgbClr val="90C226"/>
                </a:solidFill>
              </a:rPr>
              <a:pPr/>
              <a:t>‹#›</a:t>
            </a:fld>
            <a:endParaRPr lang="ko-KR" altLang="en-US">
              <a:solidFill>
                <a:srgbClr val="90C2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08894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977312" y="609600"/>
            <a:ext cx="978812" cy="5251451"/>
          </a:xfrm>
        </p:spPr>
        <p:txBody>
          <a:bodyPr vert="eaVert" anchor="ctr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599" y="609600"/>
            <a:ext cx="5195026" cy="5251451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21F00-EDBD-43AD-8845-4355AAE50D0C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2024-01-08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4BB50-B7B3-497B-AAED-7CC56EBF7E02}" type="slidenum">
              <a:rPr lang="ko-KR" altLang="en-US" smtClean="0">
                <a:solidFill>
                  <a:srgbClr val="90C226"/>
                </a:solidFill>
              </a:rPr>
              <a:pPr/>
              <a:t>‹#›</a:t>
            </a:fld>
            <a:endParaRPr lang="ko-KR" altLang="en-US">
              <a:solidFill>
                <a:srgbClr val="90C2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60892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1320800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2160589"/>
            <a:ext cx="3088109" cy="388077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9204" y="2160590"/>
            <a:ext cx="3088110" cy="388077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701EA-BB80-4206-AE09-0673849E388D}" type="datetime1">
              <a:rPr lang="ko-KR" altLang="en-US" smtClean="0"/>
              <a:t>2024-01-08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4BB50-B7B3-497B-AAED-7CC56EBF7E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03784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599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66640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66640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9507E-E5B7-4CC4-8662-14FA1EE844D6}" type="datetime1">
              <a:rPr lang="ko-KR" altLang="en-US" smtClean="0"/>
              <a:t>2024-01-08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4BB50-B7B3-497B-AAED-7CC56EBF7E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52779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4" cy="1320800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388A5-45FC-4D49-93D1-B4C0CDC1E4AE}" type="datetime1">
              <a:rPr lang="ko-KR" altLang="en-US" smtClean="0"/>
              <a:t>2024-01-08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4BB50-B7B3-497B-AAED-7CC56EBF7E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11321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D884E4-FE4F-4894-B851-8009B538253F}" type="datetime1">
              <a:rPr lang="ko-KR" altLang="en-US" smtClean="0"/>
              <a:t>2024-01-08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07504" y="6406488"/>
            <a:ext cx="4622973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ko-KR" altLang="en-US" dirty="0" smtClean="0"/>
              <a:t>㈜</a:t>
            </a:r>
            <a:r>
              <a:rPr lang="ko-KR" altLang="en-US" dirty="0" err="1" smtClean="0"/>
              <a:t>헬로앱스</a:t>
            </a:r>
            <a:r>
              <a:rPr lang="ko-KR" altLang="en-US" dirty="0" smtClean="0"/>
              <a:t>  </a:t>
            </a:r>
            <a:r>
              <a:rPr lang="en-US" altLang="ko-KR" dirty="0" smtClean="0"/>
              <a:t>http://www.helloapps.co.kr</a:t>
            </a:r>
            <a:endParaRPr lang="ko-KR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4BB50-B7B3-497B-AAED-7CC56EBF7E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61790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1498604"/>
            <a:ext cx="2790182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1275" y="514925"/>
            <a:ext cx="3386037" cy="5526437"/>
          </a:xfrm>
        </p:spPr>
        <p:txBody>
          <a:bodyPr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2777069"/>
            <a:ext cx="2790182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31831-2784-4290-B77F-DDC0312B01A0}" type="datetime1">
              <a:rPr lang="ko-KR" altLang="en-US" smtClean="0"/>
              <a:t>2024-01-08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4BB50-B7B3-497B-AAED-7CC56EBF7E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56360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4800600"/>
            <a:ext cx="6347714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" y="609600"/>
            <a:ext cx="6347714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5367338"/>
            <a:ext cx="6347714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B39B9-7FF9-4D58-BA89-977874FB42FC}" type="datetime1">
              <a:rPr lang="ko-KR" altLang="en-US" smtClean="0"/>
              <a:t>2024-01-08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4BB50-B7B3-497B-AAED-7CC56EBF7E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94510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8.xml"/><Relationship Id="rId16" Type="http://schemas.openxmlformats.org/officeDocument/2006/relationships/slideLayout" Target="../slideLayouts/slideLayout32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8467" y="-8468"/>
            <a:ext cx="9169805" cy="6874935"/>
            <a:chOff x="-8467" y="-8468"/>
            <a:chExt cx="9169805" cy="6874935"/>
          </a:xfrm>
        </p:grpSpPr>
        <p:sp>
          <p:nvSpPr>
            <p:cNvPr id="7" name="Freeform 6"/>
            <p:cNvSpPr/>
            <p:nvPr/>
          </p:nvSpPr>
          <p:spPr>
            <a:xfrm>
              <a:off x="-8467" y="4013200"/>
              <a:ext cx="457200" cy="2853267"/>
            </a:xfrm>
            <a:custGeom>
              <a:avLst/>
              <a:gdLst/>
              <a:ahLst/>
              <a:cxnLst/>
              <a:rect l="l" t="t" r="r" b="b"/>
              <a:pathLst>
                <a:path w="457200" h="2853267">
                  <a:moveTo>
                    <a:pt x="0" y="0"/>
                  </a:moveTo>
                  <a:lnTo>
                    <a:pt x="457200" y="2853267"/>
                  </a:lnTo>
                  <a:lnTo>
                    <a:pt x="0" y="2844800"/>
                  </a:lnTo>
                  <a:cubicBezTo>
                    <a:pt x="2822" y="1905000"/>
                    <a:pt x="5645" y="965200"/>
                    <a:pt x="0" y="0"/>
                  </a:cubicBez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8" name="Straight Connector 7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Freeform 9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12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13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Freeform 14"/>
            <p:cNvSpPr/>
            <p:nvPr/>
          </p:nvSpPr>
          <p:spPr>
            <a:xfrm>
              <a:off x="8077231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15"/>
            <p:cNvSpPr/>
            <p:nvPr/>
          </p:nvSpPr>
          <p:spPr>
            <a:xfrm>
              <a:off x="8060297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590"/>
            <a:ext cx="6347714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05258" y="6041363"/>
            <a:ext cx="6841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070DC8-49E5-4DBA-90C1-E785E7C8A599}" type="datetime1">
              <a:rPr lang="ko-KR" altLang="en-US" smtClean="0"/>
              <a:t>2024-01-08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9781" y="6406488"/>
            <a:ext cx="46229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r>
              <a:rPr lang="ko-KR" altLang="en-US" dirty="0" smtClean="0"/>
              <a:t>㈜</a:t>
            </a:r>
            <a:r>
              <a:rPr lang="ko-KR" altLang="en-US" dirty="0" err="1" smtClean="0"/>
              <a:t>헬로앱스</a:t>
            </a:r>
            <a:r>
              <a:rPr lang="ko-KR" altLang="en-US" dirty="0" smtClean="0"/>
              <a:t>  </a:t>
            </a:r>
            <a:r>
              <a:rPr lang="en-US" altLang="ko-KR" dirty="0" smtClean="0"/>
              <a:t>http://www.helloapps.co.kr</a:t>
            </a:r>
            <a:endParaRPr lang="ko-KR" altLang="en-US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44676" y="6041363"/>
            <a:ext cx="5126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9644BB50-B7B3-497B-AAED-7CC56EBF7E02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8" name="직사각형 17"/>
          <p:cNvSpPr/>
          <p:nvPr userDrawn="1"/>
        </p:nvSpPr>
        <p:spPr>
          <a:xfrm>
            <a:off x="-8467" y="-3244"/>
            <a:ext cx="9144000" cy="1188740"/>
          </a:xfrm>
          <a:prstGeom prst="rect">
            <a:avLst/>
          </a:prstGeom>
          <a:solidFill>
            <a:srgbClr val="99C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92123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hf hdr="0" ftr="0" dt="0"/>
  <p:txStyles>
    <p:titleStyle>
      <a:lvl1pPr algn="l" defTabSz="457200" rtl="0" eaLnBrk="1" latinLnBrk="1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8467" y="-8468"/>
            <a:ext cx="9169805" cy="6874935"/>
            <a:chOff x="-8467" y="-8468"/>
            <a:chExt cx="9169805" cy="6874935"/>
          </a:xfrm>
        </p:grpSpPr>
        <p:sp>
          <p:nvSpPr>
            <p:cNvPr id="7" name="Freeform 6"/>
            <p:cNvSpPr/>
            <p:nvPr/>
          </p:nvSpPr>
          <p:spPr>
            <a:xfrm>
              <a:off x="-8467" y="4013200"/>
              <a:ext cx="457200" cy="2853267"/>
            </a:xfrm>
            <a:custGeom>
              <a:avLst/>
              <a:gdLst/>
              <a:ahLst/>
              <a:cxnLst/>
              <a:rect l="l" t="t" r="r" b="b"/>
              <a:pathLst>
                <a:path w="457200" h="2853267">
                  <a:moveTo>
                    <a:pt x="0" y="0"/>
                  </a:moveTo>
                  <a:lnTo>
                    <a:pt x="457200" y="2853267"/>
                  </a:lnTo>
                  <a:lnTo>
                    <a:pt x="0" y="2844800"/>
                  </a:lnTo>
                  <a:cubicBezTo>
                    <a:pt x="2822" y="1905000"/>
                    <a:pt x="5645" y="965200"/>
                    <a:pt x="0" y="0"/>
                  </a:cubicBez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8" name="Straight Connector 7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Freeform 9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12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13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Freeform 14"/>
            <p:cNvSpPr/>
            <p:nvPr/>
          </p:nvSpPr>
          <p:spPr>
            <a:xfrm>
              <a:off x="8077231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15"/>
            <p:cNvSpPr/>
            <p:nvPr/>
          </p:nvSpPr>
          <p:spPr>
            <a:xfrm>
              <a:off x="8060297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590"/>
            <a:ext cx="6347714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05258" y="6041363"/>
            <a:ext cx="6841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070DC8-49E5-4DBA-90C1-E785E7C8A599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2024-01-08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9781" y="6406488"/>
            <a:ext cx="46229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r>
              <a:rPr lang="ko-KR" altLang="en-US" dirty="0" smtClean="0">
                <a:solidFill>
                  <a:prstClr val="black"/>
                </a:solidFill>
              </a:rPr>
              <a:t>㈜</a:t>
            </a:r>
            <a:r>
              <a:rPr lang="ko-KR" altLang="en-US" dirty="0" err="1" smtClean="0">
                <a:solidFill>
                  <a:prstClr val="black"/>
                </a:solidFill>
              </a:rPr>
              <a:t>헬로앱스</a:t>
            </a:r>
            <a:r>
              <a:rPr lang="ko-KR" altLang="en-US" dirty="0" smtClean="0">
                <a:solidFill>
                  <a:prstClr val="black"/>
                </a:solidFill>
              </a:rPr>
              <a:t>  </a:t>
            </a:r>
            <a:r>
              <a:rPr lang="en-US" altLang="ko-KR" dirty="0" smtClean="0">
                <a:solidFill>
                  <a:prstClr val="black"/>
                </a:solidFill>
              </a:rPr>
              <a:t>http://www.helloapps.co.kr</a:t>
            </a:r>
            <a:endParaRPr lang="ko-KR" altLang="en-US" smtClean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44676" y="6041363"/>
            <a:ext cx="5126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9644BB50-B7B3-497B-AAED-7CC56EBF7E02}" type="slidenum">
              <a:rPr lang="ko-KR" altLang="en-US" smtClean="0">
                <a:solidFill>
                  <a:srgbClr val="90C226"/>
                </a:solidFill>
              </a:rPr>
              <a:pPr/>
              <a:t>‹#›</a:t>
            </a:fld>
            <a:endParaRPr lang="ko-KR" altLang="en-US">
              <a:solidFill>
                <a:srgbClr val="90C226"/>
              </a:solidFill>
            </a:endParaRPr>
          </a:p>
        </p:txBody>
      </p:sp>
      <p:sp>
        <p:nvSpPr>
          <p:cNvPr id="18" name="직사각형 17"/>
          <p:cNvSpPr/>
          <p:nvPr userDrawn="1"/>
        </p:nvSpPr>
        <p:spPr>
          <a:xfrm>
            <a:off x="-8467" y="-3244"/>
            <a:ext cx="9144000" cy="1188740"/>
          </a:xfrm>
          <a:prstGeom prst="rect">
            <a:avLst/>
          </a:prstGeom>
          <a:solidFill>
            <a:srgbClr val="99C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22671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</p:sldLayoutIdLst>
  <p:hf hdr="0" ftr="0" dt="0"/>
  <p:txStyles>
    <p:titleStyle>
      <a:lvl1pPr algn="l" defTabSz="457200" rtl="0" eaLnBrk="1" latinLnBrk="1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8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8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8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://www.raspberrypi.org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23528" y="2125921"/>
            <a:ext cx="8064895" cy="1646302"/>
          </a:xfrm>
        </p:spPr>
        <p:txBody>
          <a:bodyPr/>
          <a:lstStyle/>
          <a:p>
            <a:pPr algn="ctr"/>
            <a:r>
              <a:rPr lang="ko-KR" altLang="en-US" dirty="0" err="1" smtClean="0"/>
              <a:t>라즈베리파이</a:t>
            </a:r>
            <a:r>
              <a:rPr lang="ko-KR" altLang="en-US" dirty="0" smtClean="0"/>
              <a:t> 기초과정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(1</a:t>
            </a:r>
            <a:r>
              <a:rPr lang="ko-KR" altLang="en-US" dirty="0" err="1" smtClean="0"/>
              <a:t>차시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sz="3600" dirty="0" err="1" smtClean="0">
                <a:solidFill>
                  <a:schemeClr val="tx1"/>
                </a:solidFill>
              </a:rPr>
              <a:t>한울직업전문학교</a:t>
            </a:r>
            <a:endParaRPr lang="en-US" altLang="ko-KR" sz="3600" dirty="0" smtClean="0">
              <a:solidFill>
                <a:schemeClr val="tx1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4BB50-B7B3-497B-AAED-7CC56EBF7E02}" type="slidenum">
              <a:rPr lang="ko-KR" altLang="en-US" smtClean="0"/>
              <a:pPr/>
              <a:t>1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572000" y="5739884"/>
            <a:ext cx="1492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강사</a:t>
            </a:r>
            <a:r>
              <a:rPr lang="en-US" altLang="ko-KR" dirty="0" smtClean="0"/>
              <a:t>: </a:t>
            </a:r>
            <a:r>
              <a:rPr lang="ko-KR" altLang="en-US" dirty="0" smtClean="0"/>
              <a:t>조순섭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52945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설치하기</a:t>
            </a:r>
            <a:r>
              <a:rPr lang="en-US" altLang="ko-KR" dirty="0" smtClean="0"/>
              <a:t>: </a:t>
            </a:r>
            <a:r>
              <a:rPr lang="ko-KR" altLang="en-US" smtClean="0"/>
              <a:t>라즈비안 </a:t>
            </a:r>
            <a:r>
              <a:rPr lang="en-US" altLang="ko-KR" dirty="0" smtClean="0"/>
              <a:t>OS </a:t>
            </a:r>
            <a:r>
              <a:rPr lang="ko-KR" altLang="en-US" smtClean="0"/>
              <a:t>파일 다운로드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RASPBIAN </a:t>
            </a:r>
            <a:r>
              <a:rPr lang="ko-KR" altLang="en-US" dirty="0" smtClean="0"/>
              <a:t>클릭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4BB50-B7B3-497B-AAED-7CC56EBF7E02}" type="slidenum">
              <a:rPr lang="ko-KR" altLang="en-US" smtClean="0"/>
              <a:t>10</a:t>
            </a:fld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2055837"/>
            <a:ext cx="6038850" cy="4181475"/>
          </a:xfrm>
          <a:prstGeom prst="rect">
            <a:avLst/>
          </a:prstGeom>
        </p:spPr>
      </p:pic>
      <p:sp>
        <p:nvSpPr>
          <p:cNvPr id="9" name="아래쪽 화살표 8"/>
          <p:cNvSpPr/>
          <p:nvPr/>
        </p:nvSpPr>
        <p:spPr>
          <a:xfrm rot="2196750">
            <a:off x="5673183" y="4809676"/>
            <a:ext cx="285603" cy="64807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5529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설치하기</a:t>
            </a:r>
            <a:r>
              <a:rPr lang="en-US" altLang="ko-KR" dirty="0" smtClean="0"/>
              <a:t>: </a:t>
            </a:r>
            <a:r>
              <a:rPr lang="ko-KR" altLang="en-US" smtClean="0"/>
              <a:t>라즈비안 </a:t>
            </a:r>
            <a:r>
              <a:rPr lang="en-US" altLang="ko-KR" dirty="0" smtClean="0"/>
              <a:t>OS </a:t>
            </a:r>
            <a:r>
              <a:rPr lang="ko-KR" altLang="en-US" smtClean="0"/>
              <a:t>파일 다운로드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파일 선택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4BB50-B7B3-497B-AAED-7CC56EBF7E02}" type="slidenum">
              <a:rPr lang="ko-KR" altLang="en-US" smtClean="0"/>
              <a:t>11</a:t>
            </a:fld>
            <a:endParaRPr lang="ko-KR" altLang="en-US"/>
          </a:p>
        </p:txBody>
      </p:sp>
      <p:pic>
        <p:nvPicPr>
          <p:cNvPr id="1026" name="Picture 2" descr="D:\ChossLec\RaspberryPi\이미지파일\드1.라즈비안 다운로드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965" y="2276872"/>
            <a:ext cx="7197400" cy="2920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아래쪽 화살표 9"/>
          <p:cNvSpPr/>
          <p:nvPr/>
        </p:nvSpPr>
        <p:spPr>
          <a:xfrm rot="2196750">
            <a:off x="3728966" y="4170308"/>
            <a:ext cx="285603" cy="64807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5008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설치하기</a:t>
            </a:r>
            <a:r>
              <a:rPr lang="en-US" altLang="ko-KR" dirty="0" smtClean="0"/>
              <a:t>: </a:t>
            </a:r>
            <a:r>
              <a:rPr lang="ko-KR" altLang="en-US" smtClean="0"/>
              <a:t>라즈비안 </a:t>
            </a:r>
            <a:r>
              <a:rPr lang="en-US" altLang="ko-KR" dirty="0" smtClean="0"/>
              <a:t>OS </a:t>
            </a:r>
            <a:r>
              <a:rPr lang="ko-KR" altLang="en-US" smtClean="0"/>
              <a:t>파일 복사하기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 smtClean="0"/>
          </a:p>
          <a:p>
            <a:r>
              <a:rPr lang="ko-KR" altLang="en-US" dirty="0" smtClean="0"/>
              <a:t>파일을 </a:t>
            </a:r>
            <a:r>
              <a:rPr lang="ko-KR" altLang="en-US" dirty="0"/>
              <a:t>임의의 </a:t>
            </a:r>
            <a:r>
              <a:rPr lang="ko-KR" altLang="en-US" dirty="0" err="1"/>
              <a:t>디렉토리에</a:t>
            </a:r>
            <a:r>
              <a:rPr lang="ko-KR" altLang="en-US" dirty="0"/>
              <a:t> </a:t>
            </a:r>
            <a:r>
              <a:rPr lang="ko-KR" altLang="en-US" dirty="0" smtClean="0"/>
              <a:t>저장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파일의 압축을 해제하기 </a:t>
            </a:r>
            <a:r>
              <a:rPr lang="en-US" altLang="ko-KR" dirty="0" smtClean="0"/>
              <a:t>=&gt; </a:t>
            </a:r>
            <a:r>
              <a:rPr lang="ko-KR" altLang="en-US" dirty="0" err="1" smtClean="0"/>
              <a:t>라즈비안</a:t>
            </a:r>
            <a:r>
              <a:rPr lang="ko-KR" altLang="en-US" dirty="0" smtClean="0"/>
              <a:t> 이미지파일로 해제됨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4BB50-B7B3-497B-AAED-7CC56EBF7E02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9" name="아래쪽 화살표 8"/>
          <p:cNvSpPr/>
          <p:nvPr/>
        </p:nvSpPr>
        <p:spPr>
          <a:xfrm rot="16200000">
            <a:off x="3457090" y="3250194"/>
            <a:ext cx="285603" cy="64807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755576" y="3337828"/>
            <a:ext cx="20162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 smtClean="0"/>
              <a:t>2019-07-10-raspbian-buster-full.zip</a:t>
            </a:r>
            <a:endParaRPr lang="ko-KR" altLang="en-US" sz="1400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992" y="3400497"/>
            <a:ext cx="2585315" cy="388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255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설치하기</a:t>
            </a:r>
            <a:r>
              <a:rPr lang="en-US" altLang="ko-KR" dirty="0" smtClean="0"/>
              <a:t>: </a:t>
            </a:r>
            <a:r>
              <a:rPr lang="ko-KR" altLang="en-US" smtClean="0"/>
              <a:t>라즈비안 </a:t>
            </a:r>
            <a:r>
              <a:rPr lang="en-US" altLang="ko-KR" dirty="0" smtClean="0"/>
              <a:t>OS </a:t>
            </a:r>
            <a:r>
              <a:rPr lang="ko-KR" altLang="en-US" smtClean="0"/>
              <a:t>파일 복사하기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Micro SD </a:t>
            </a:r>
            <a:r>
              <a:rPr lang="ko-KR" altLang="en-US" smtClean="0"/>
              <a:t>카드</a:t>
            </a:r>
            <a:r>
              <a:rPr lang="en-US" altLang="ko-KR" dirty="0" smtClean="0"/>
              <a:t>(</a:t>
            </a:r>
            <a:r>
              <a:rPr lang="ko-KR" altLang="en-US" smtClean="0"/>
              <a:t>리더기</a:t>
            </a:r>
            <a:r>
              <a:rPr lang="en-US" altLang="ko-KR" dirty="0" smtClean="0"/>
              <a:t>)</a:t>
            </a:r>
            <a:r>
              <a:rPr lang="ko-KR" altLang="en-US" smtClean="0"/>
              <a:t>를 컴퓨터에 연결하기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4BB50-B7B3-497B-AAED-7CC56EBF7E02}" type="slidenum">
              <a:rPr lang="ko-KR" altLang="en-US" smtClean="0"/>
              <a:t>13</a:t>
            </a:fld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2852936"/>
            <a:ext cx="1853580" cy="110733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0710" y="4697807"/>
            <a:ext cx="871419" cy="657951"/>
          </a:xfrm>
          <a:prstGeom prst="rect">
            <a:avLst/>
          </a:prstGeom>
        </p:spPr>
      </p:pic>
      <p:sp>
        <p:nvSpPr>
          <p:cNvPr id="11" name="아래쪽 화살표 10"/>
          <p:cNvSpPr/>
          <p:nvPr/>
        </p:nvSpPr>
        <p:spPr>
          <a:xfrm rot="10800000">
            <a:off x="2043619" y="3861048"/>
            <a:ext cx="285603" cy="64807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아래쪽 화살표 11"/>
          <p:cNvSpPr/>
          <p:nvPr/>
        </p:nvSpPr>
        <p:spPr>
          <a:xfrm rot="16200000">
            <a:off x="3869333" y="3201670"/>
            <a:ext cx="285603" cy="64807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2974" y="2811381"/>
            <a:ext cx="2868622" cy="169773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210688" y="4761883"/>
            <a:ext cx="23278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새로운 </a:t>
            </a:r>
            <a:r>
              <a:rPr lang="en-US" altLang="ko-KR" dirty="0" smtClean="0"/>
              <a:t>USB </a:t>
            </a:r>
            <a:r>
              <a:rPr lang="ko-KR" altLang="en-US" smtClean="0"/>
              <a:t>드라이브</a:t>
            </a:r>
            <a:endParaRPr lang="en-US" altLang="ko-KR" dirty="0" smtClean="0"/>
          </a:p>
          <a:p>
            <a:r>
              <a:rPr lang="ko-KR" altLang="en-US" dirty="0" smtClean="0"/>
              <a:t>생성 확인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655922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설치하기</a:t>
            </a:r>
            <a:r>
              <a:rPr lang="en-US" altLang="ko-KR" dirty="0" smtClean="0"/>
              <a:t>: </a:t>
            </a:r>
            <a:r>
              <a:rPr lang="ko-KR" altLang="en-US" smtClean="0"/>
              <a:t>라즈비안 </a:t>
            </a:r>
            <a:r>
              <a:rPr lang="en-US" altLang="ko-KR" dirty="0" smtClean="0"/>
              <a:t>OS </a:t>
            </a:r>
            <a:r>
              <a:rPr lang="ko-KR" altLang="en-US" smtClean="0"/>
              <a:t>파일 복사하기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압축 이미지 파일을 </a:t>
            </a:r>
            <a:r>
              <a:rPr lang="en-US" altLang="ko-KR" dirty="0" smtClean="0"/>
              <a:t>USB </a:t>
            </a:r>
            <a:r>
              <a:rPr lang="ko-KR" altLang="en-US" dirty="0" err="1" smtClean="0"/>
              <a:t>디렉토리에</a:t>
            </a:r>
            <a:r>
              <a:rPr lang="ko-KR" altLang="en-US" dirty="0" smtClean="0"/>
              <a:t> 복사 </a:t>
            </a:r>
            <a:r>
              <a:rPr lang="en-US" altLang="ko-KR" dirty="0" smtClean="0"/>
              <a:t>(Micro SD </a:t>
            </a:r>
            <a:r>
              <a:rPr lang="ko-KR" altLang="en-US" dirty="0" smtClean="0"/>
              <a:t>카드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SD </a:t>
            </a:r>
            <a:r>
              <a:rPr lang="en-US" altLang="ko-KR" dirty="0" err="1" smtClean="0"/>
              <a:t>fomatter</a:t>
            </a:r>
            <a:r>
              <a:rPr lang="en-US" altLang="ko-KR" dirty="0" smtClean="0"/>
              <a:t> </a:t>
            </a:r>
            <a:r>
              <a:rPr lang="ko-KR" altLang="en-US" dirty="0" smtClean="0"/>
              <a:t>로 </a:t>
            </a:r>
            <a:r>
              <a:rPr lang="en-US" altLang="ko-KR" dirty="0"/>
              <a:t>Micro SD </a:t>
            </a:r>
            <a:r>
              <a:rPr lang="ko-KR" altLang="en-US" dirty="0" smtClean="0"/>
              <a:t>카드 포맷</a:t>
            </a:r>
            <a:r>
              <a:rPr lang="en-US" altLang="ko-KR" dirty="0" smtClean="0"/>
              <a:t>(OS</a:t>
            </a:r>
            <a:r>
              <a:rPr lang="ko-KR" altLang="en-US" dirty="0" smtClean="0"/>
              <a:t>가 카드 용량 인식 못할 수 있음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Win32DiskImager </a:t>
            </a:r>
            <a:r>
              <a:rPr lang="ko-KR" altLang="en-US" dirty="0" smtClean="0"/>
              <a:t>다운로드 및 </a:t>
            </a:r>
            <a:r>
              <a:rPr lang="ko-KR" altLang="en-US" dirty="0" err="1" smtClean="0"/>
              <a:t>라즈비안</a:t>
            </a:r>
            <a:r>
              <a:rPr lang="ko-KR" altLang="en-US" dirty="0" smtClean="0"/>
              <a:t> 이미지파일  저장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4BB50-B7B3-497B-AAED-7CC56EBF7E02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8" name="아래쪽 화살표 7"/>
          <p:cNvSpPr/>
          <p:nvPr/>
        </p:nvSpPr>
        <p:spPr>
          <a:xfrm rot="16200000">
            <a:off x="4033155" y="3754250"/>
            <a:ext cx="285603" cy="64807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0072" y="3113754"/>
            <a:ext cx="1853580" cy="110733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6136" y="4283217"/>
            <a:ext cx="871419" cy="65795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3904553"/>
            <a:ext cx="2376264" cy="388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395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설치하기</a:t>
            </a:r>
            <a:r>
              <a:rPr lang="en-US" altLang="ko-KR" dirty="0" smtClean="0"/>
              <a:t>: </a:t>
            </a:r>
            <a:r>
              <a:rPr lang="ko-KR" altLang="en-US" smtClean="0"/>
              <a:t>라즈비안 </a:t>
            </a:r>
            <a:r>
              <a:rPr lang="en-US" altLang="ko-KR" dirty="0" smtClean="0"/>
              <a:t>OS </a:t>
            </a:r>
            <a:r>
              <a:rPr lang="ko-KR" altLang="en-US" smtClean="0"/>
              <a:t>파일 복사하기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4BB50-B7B3-497B-AAED-7CC56EBF7E02}" type="slidenum">
              <a:rPr lang="ko-KR" altLang="en-US" smtClean="0"/>
              <a:t>15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2225324"/>
            <a:ext cx="4725060" cy="321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105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설치하기</a:t>
            </a:r>
            <a:r>
              <a:rPr lang="en-US" altLang="ko-KR" dirty="0"/>
              <a:t>: </a:t>
            </a:r>
            <a:r>
              <a:rPr lang="en-US" altLang="ko-KR" dirty="0" smtClean="0"/>
              <a:t>Micro SD </a:t>
            </a:r>
            <a:r>
              <a:rPr lang="ko-KR" altLang="en-US" smtClean="0"/>
              <a:t>카드 장착하기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Micro SD </a:t>
            </a:r>
            <a:r>
              <a:rPr lang="ko-KR" altLang="en-US" smtClean="0"/>
              <a:t>카드를 라즈베리파이에 장착하기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4BB50-B7B3-497B-AAED-7CC56EBF7E02}" type="slidenum">
              <a:rPr lang="ko-KR" altLang="en-US" smtClean="0"/>
              <a:t>16</a:t>
            </a:fld>
            <a:endParaRPr lang="ko-KR" altLang="en-US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4896" y="3460064"/>
            <a:ext cx="871419" cy="657951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1920" y="2821871"/>
            <a:ext cx="4123849" cy="2592288"/>
          </a:xfrm>
          <a:prstGeom prst="rect">
            <a:avLst/>
          </a:prstGeom>
        </p:spPr>
      </p:pic>
      <p:sp>
        <p:nvSpPr>
          <p:cNvPr id="8" name="자유형 7"/>
          <p:cNvSpPr/>
          <p:nvPr/>
        </p:nvSpPr>
        <p:spPr>
          <a:xfrm>
            <a:off x="2192357" y="3425384"/>
            <a:ext cx="2104221" cy="325277"/>
          </a:xfrm>
          <a:custGeom>
            <a:avLst/>
            <a:gdLst>
              <a:gd name="connsiteX0" fmla="*/ 0 w 2104221"/>
              <a:gd name="connsiteY0" fmla="*/ 320351 h 325277"/>
              <a:gd name="connsiteX1" fmla="*/ 275421 w 2104221"/>
              <a:gd name="connsiteY1" fmla="*/ 309334 h 325277"/>
              <a:gd name="connsiteX2" fmla="*/ 672029 w 2104221"/>
              <a:gd name="connsiteY2" fmla="*/ 188149 h 325277"/>
              <a:gd name="connsiteX3" fmla="*/ 1211855 w 2104221"/>
              <a:gd name="connsiteY3" fmla="*/ 22896 h 325277"/>
              <a:gd name="connsiteX4" fmla="*/ 1685580 w 2104221"/>
              <a:gd name="connsiteY4" fmla="*/ 11879 h 325277"/>
              <a:gd name="connsiteX5" fmla="*/ 2104221 w 2104221"/>
              <a:gd name="connsiteY5" fmla="*/ 122047 h 325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4221" h="325277">
                <a:moveTo>
                  <a:pt x="0" y="320351"/>
                </a:moveTo>
                <a:cubicBezTo>
                  <a:pt x="81708" y="325859"/>
                  <a:pt x="163416" y="331368"/>
                  <a:pt x="275421" y="309334"/>
                </a:cubicBezTo>
                <a:cubicBezTo>
                  <a:pt x="387426" y="287300"/>
                  <a:pt x="672029" y="188149"/>
                  <a:pt x="672029" y="188149"/>
                </a:cubicBezTo>
                <a:cubicBezTo>
                  <a:pt x="828101" y="140409"/>
                  <a:pt x="1042930" y="52274"/>
                  <a:pt x="1211855" y="22896"/>
                </a:cubicBezTo>
                <a:cubicBezTo>
                  <a:pt x="1380780" y="-6482"/>
                  <a:pt x="1536852" y="-4646"/>
                  <a:pt x="1685580" y="11879"/>
                </a:cubicBezTo>
                <a:cubicBezTo>
                  <a:pt x="1834308" y="28404"/>
                  <a:pt x="1969264" y="75225"/>
                  <a:pt x="2104221" y="122047"/>
                </a:cubicBezTo>
              </a:path>
            </a:pathLst>
          </a:custGeom>
          <a:noFill/>
          <a:ln w="57150"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7043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설치하기</a:t>
            </a:r>
            <a:r>
              <a:rPr lang="en-US" altLang="ko-KR" dirty="0"/>
              <a:t>: </a:t>
            </a:r>
            <a:r>
              <a:rPr lang="ko-KR" altLang="en-US" smtClean="0"/>
              <a:t>라즈베리파이 케이블 연결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HDMI </a:t>
            </a:r>
            <a:r>
              <a:rPr lang="ko-KR" altLang="en-US" dirty="0" smtClean="0"/>
              <a:t>케이블을 </a:t>
            </a:r>
            <a:r>
              <a:rPr lang="en-US" altLang="ko-KR" dirty="0" smtClean="0"/>
              <a:t>HDMI </a:t>
            </a:r>
            <a:r>
              <a:rPr lang="ko-KR" altLang="en-US" dirty="0" smtClean="0"/>
              <a:t>포트에 연결한 후 모니터에 연결</a:t>
            </a:r>
            <a:endParaRPr lang="en-US" altLang="ko-KR" dirty="0" smtClean="0"/>
          </a:p>
          <a:p>
            <a:r>
              <a:rPr lang="ko-KR" altLang="en-US" dirty="0" smtClean="0"/>
              <a:t>키보드와 마우스를 </a:t>
            </a:r>
            <a:r>
              <a:rPr lang="en-US" altLang="ko-KR" dirty="0" smtClean="0"/>
              <a:t>USB </a:t>
            </a:r>
            <a:r>
              <a:rPr lang="ko-KR" altLang="en-US" dirty="0" smtClean="0"/>
              <a:t>포트에 연결</a:t>
            </a:r>
            <a:endParaRPr lang="en-US" altLang="ko-KR" dirty="0" smtClean="0"/>
          </a:p>
          <a:p>
            <a:r>
              <a:rPr lang="en-US" altLang="ko-KR" dirty="0" smtClean="0"/>
              <a:t>LAN </a:t>
            </a:r>
            <a:r>
              <a:rPr lang="ko-KR" altLang="en-US" dirty="0" smtClean="0"/>
              <a:t>케이블을 </a:t>
            </a:r>
            <a:r>
              <a:rPr lang="en-US" altLang="ko-KR" dirty="0" smtClean="0"/>
              <a:t>LAN </a:t>
            </a:r>
            <a:r>
              <a:rPr lang="ko-KR" altLang="en-US" dirty="0" smtClean="0"/>
              <a:t>포트에 연결</a:t>
            </a:r>
            <a:r>
              <a:rPr lang="en-US" altLang="ko-KR" dirty="0" smtClean="0"/>
              <a:t>(</a:t>
            </a:r>
            <a:r>
              <a:rPr lang="ko-KR" altLang="en-US" dirty="0" smtClean="0"/>
              <a:t>우리는 </a:t>
            </a:r>
            <a:r>
              <a:rPr lang="ko-KR" altLang="en-US" dirty="0" err="1" smtClean="0"/>
              <a:t>와이파이</a:t>
            </a:r>
            <a:r>
              <a:rPr lang="ko-KR" altLang="en-US" dirty="0" smtClean="0"/>
              <a:t> 사용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4BB50-B7B3-497B-AAED-7CC56EBF7E02}" type="slidenum">
              <a:rPr lang="ko-KR" altLang="en-US" smtClean="0"/>
              <a:t>17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1528" y="2855937"/>
            <a:ext cx="5095875" cy="33813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771800" y="5755322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HDMI</a:t>
            </a:r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5796136" y="5013176"/>
            <a:ext cx="5854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LAN</a:t>
            </a:r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4427984" y="3284984"/>
            <a:ext cx="1829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키보드 </a:t>
            </a:r>
            <a:r>
              <a:rPr lang="en-US" altLang="ko-KR" dirty="0" smtClean="0"/>
              <a:t>/ </a:t>
            </a:r>
            <a:r>
              <a:rPr lang="ko-KR" altLang="en-US" smtClean="0"/>
              <a:t>마우스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7194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설치하기</a:t>
            </a:r>
            <a:r>
              <a:rPr lang="en-US" altLang="ko-KR" dirty="0"/>
              <a:t>: </a:t>
            </a:r>
            <a:r>
              <a:rPr lang="ko-KR" altLang="en-US" smtClean="0"/>
              <a:t>라즈베리파이 케이블 연결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무선 공유기와 </a:t>
            </a:r>
            <a:r>
              <a:rPr lang="ko-KR" altLang="en-US" dirty="0" err="1" smtClean="0"/>
              <a:t>라즈베리파이</a:t>
            </a:r>
            <a:r>
              <a:rPr lang="ko-KR" altLang="en-US" dirty="0" smtClean="0"/>
              <a:t> 연결</a:t>
            </a:r>
            <a:endParaRPr lang="en-US" altLang="ko-KR" dirty="0" smtClean="0"/>
          </a:p>
          <a:p>
            <a:r>
              <a:rPr lang="en-US" altLang="ko-KR" dirty="0" smtClean="0"/>
              <a:t>LAN </a:t>
            </a:r>
            <a:r>
              <a:rPr lang="ko-KR" altLang="en-US" smtClean="0"/>
              <a:t>케이블을 </a:t>
            </a:r>
            <a:r>
              <a:rPr lang="en-US" altLang="ko-KR" dirty="0" smtClean="0"/>
              <a:t>LAN </a:t>
            </a:r>
            <a:r>
              <a:rPr lang="ko-KR" altLang="en-US" smtClean="0"/>
              <a:t>포트에 연결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4BB50-B7B3-497B-AAED-7CC56EBF7E02}" type="slidenum">
              <a:rPr lang="ko-KR" altLang="en-US" smtClean="0"/>
              <a:t>18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3621" y="2492896"/>
            <a:ext cx="5209579" cy="322837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55576" y="5908630"/>
            <a:ext cx="64155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>
                <a:solidFill>
                  <a:srgbClr val="C00000"/>
                </a:solidFill>
              </a:rPr>
              <a:t>라즈베리</a:t>
            </a:r>
            <a:r>
              <a:rPr lang="ko-KR" altLang="en-US" dirty="0" smtClean="0">
                <a:solidFill>
                  <a:srgbClr val="C00000"/>
                </a:solidFill>
              </a:rPr>
              <a:t> 파이는 자동으로 </a:t>
            </a:r>
            <a:r>
              <a:rPr lang="en-US" altLang="ko-KR" dirty="0" smtClean="0">
                <a:solidFill>
                  <a:srgbClr val="C00000"/>
                </a:solidFill>
              </a:rPr>
              <a:t>IP</a:t>
            </a:r>
            <a:r>
              <a:rPr lang="ko-KR" altLang="en-US" smtClean="0">
                <a:solidFill>
                  <a:srgbClr val="C00000"/>
                </a:solidFill>
              </a:rPr>
              <a:t>가 할당되며</a:t>
            </a:r>
            <a:r>
              <a:rPr lang="en-US" altLang="ko-KR" dirty="0" smtClean="0">
                <a:solidFill>
                  <a:srgbClr val="C00000"/>
                </a:solidFill>
              </a:rPr>
              <a:t>, </a:t>
            </a:r>
            <a:r>
              <a:rPr lang="ko-KR" altLang="en-US" smtClean="0">
                <a:solidFill>
                  <a:srgbClr val="C00000"/>
                </a:solidFill>
              </a:rPr>
              <a:t>공유기가 인터넷에</a:t>
            </a:r>
            <a:endParaRPr lang="en-US" altLang="ko-KR" dirty="0" smtClean="0">
              <a:solidFill>
                <a:srgbClr val="C00000"/>
              </a:solidFill>
            </a:endParaRPr>
          </a:p>
          <a:p>
            <a:r>
              <a:rPr lang="ko-KR" altLang="en-US" dirty="0" smtClean="0">
                <a:solidFill>
                  <a:srgbClr val="C00000"/>
                </a:solidFill>
              </a:rPr>
              <a:t>연결되어 있는 경우</a:t>
            </a:r>
            <a:r>
              <a:rPr lang="en-US" altLang="ko-KR" dirty="0" smtClean="0">
                <a:solidFill>
                  <a:srgbClr val="C00000"/>
                </a:solidFill>
              </a:rPr>
              <a:t>, </a:t>
            </a:r>
            <a:r>
              <a:rPr lang="ko-KR" altLang="en-US" smtClean="0">
                <a:solidFill>
                  <a:srgbClr val="C00000"/>
                </a:solidFill>
              </a:rPr>
              <a:t>자동으로 인터넷에 연결됩니다</a:t>
            </a:r>
            <a:r>
              <a:rPr lang="en-US" altLang="ko-KR" dirty="0" smtClean="0">
                <a:solidFill>
                  <a:srgbClr val="C00000"/>
                </a:solidFill>
              </a:rPr>
              <a:t>.</a:t>
            </a:r>
            <a:endParaRPr lang="ko-KR" altLang="en-US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8226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설치하기</a:t>
            </a:r>
            <a:r>
              <a:rPr lang="en-US" altLang="ko-KR" dirty="0"/>
              <a:t>: </a:t>
            </a:r>
            <a:r>
              <a:rPr lang="ko-KR" altLang="en-US"/>
              <a:t>라즈베리파이 케이블 연결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/>
              <a:t>라즈베리파이</a:t>
            </a:r>
            <a:r>
              <a:rPr lang="ko-KR" altLang="en-US" dirty="0" smtClean="0"/>
              <a:t> 보드에 전원 케이블을 연결하면 자동으로 부팅됨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4BB50-B7B3-497B-AAED-7CC56EBF7E02}" type="slidenum">
              <a:rPr lang="ko-KR" altLang="en-US" smtClean="0"/>
              <a:t>19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2040" y="2852936"/>
            <a:ext cx="2716519" cy="245363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664" y="2492896"/>
            <a:ext cx="4123849" cy="2592288"/>
          </a:xfrm>
          <a:prstGeom prst="rect">
            <a:avLst/>
          </a:prstGeom>
        </p:spPr>
      </p:pic>
      <p:sp>
        <p:nvSpPr>
          <p:cNvPr id="3" name="자유형 2"/>
          <p:cNvSpPr/>
          <p:nvPr/>
        </p:nvSpPr>
        <p:spPr>
          <a:xfrm>
            <a:off x="850703" y="4296578"/>
            <a:ext cx="5351793" cy="1780490"/>
          </a:xfrm>
          <a:custGeom>
            <a:avLst/>
            <a:gdLst>
              <a:gd name="connsiteX0" fmla="*/ 52680 w 5351793"/>
              <a:gd name="connsiteY0" fmla="*/ 0 h 1780490"/>
              <a:gd name="connsiteX1" fmla="*/ 19630 w 5351793"/>
              <a:gd name="connsiteY1" fmla="*/ 374574 h 1780490"/>
              <a:gd name="connsiteX2" fmla="*/ 317085 w 5351793"/>
              <a:gd name="connsiteY2" fmla="*/ 892367 h 1780490"/>
              <a:gd name="connsiteX3" fmla="*/ 1517924 w 5351793"/>
              <a:gd name="connsiteY3" fmla="*/ 1487277 h 1780490"/>
              <a:gd name="connsiteX4" fmla="*/ 2806897 w 5351793"/>
              <a:gd name="connsiteY4" fmla="*/ 1773716 h 1780490"/>
              <a:gd name="connsiteX5" fmla="*/ 3886550 w 5351793"/>
              <a:gd name="connsiteY5" fmla="*/ 1663547 h 1780490"/>
              <a:gd name="connsiteX6" fmla="*/ 4822984 w 5351793"/>
              <a:gd name="connsiteY6" fmla="*/ 1366092 h 1780490"/>
              <a:gd name="connsiteX7" fmla="*/ 5351793 w 5351793"/>
              <a:gd name="connsiteY7" fmla="*/ 859316 h 1780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351793" h="1780490">
                <a:moveTo>
                  <a:pt x="52680" y="0"/>
                </a:moveTo>
                <a:cubicBezTo>
                  <a:pt x="14121" y="112923"/>
                  <a:pt x="-24437" y="225846"/>
                  <a:pt x="19630" y="374574"/>
                </a:cubicBezTo>
                <a:cubicBezTo>
                  <a:pt x="63697" y="523302"/>
                  <a:pt x="67369" y="706917"/>
                  <a:pt x="317085" y="892367"/>
                </a:cubicBezTo>
                <a:cubicBezTo>
                  <a:pt x="566801" y="1077818"/>
                  <a:pt x="1102955" y="1340386"/>
                  <a:pt x="1517924" y="1487277"/>
                </a:cubicBezTo>
                <a:cubicBezTo>
                  <a:pt x="1932893" y="1634168"/>
                  <a:pt x="2412126" y="1744338"/>
                  <a:pt x="2806897" y="1773716"/>
                </a:cubicBezTo>
                <a:cubicBezTo>
                  <a:pt x="3201668" y="1803094"/>
                  <a:pt x="3550536" y="1731484"/>
                  <a:pt x="3886550" y="1663547"/>
                </a:cubicBezTo>
                <a:cubicBezTo>
                  <a:pt x="4222564" y="1595610"/>
                  <a:pt x="4578777" y="1500130"/>
                  <a:pt x="4822984" y="1366092"/>
                </a:cubicBezTo>
                <a:cubicBezTo>
                  <a:pt x="5067191" y="1232054"/>
                  <a:pt x="5209492" y="1045685"/>
                  <a:pt x="5351793" y="859316"/>
                </a:cubicBezTo>
              </a:path>
            </a:pathLst>
          </a:custGeom>
          <a:noFill/>
          <a:ln>
            <a:prstDash val="sysDash"/>
            <a:headEnd type="arrow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6565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라즈베리파이</a:t>
            </a:r>
            <a:r>
              <a:rPr lang="ko-KR" altLang="en-US" dirty="0" smtClean="0"/>
              <a:t> 소개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2012</a:t>
            </a:r>
            <a:r>
              <a:rPr lang="ko-KR" altLang="en-US" dirty="0" smtClean="0"/>
              <a:t>년 영국의 </a:t>
            </a:r>
            <a:r>
              <a:rPr lang="ko-KR" altLang="en-US" dirty="0" err="1" smtClean="0"/>
              <a:t>라즈베리파이</a:t>
            </a:r>
            <a:r>
              <a:rPr lang="ko-KR" altLang="en-US" dirty="0" smtClean="0"/>
              <a:t> 재단에서 교육적인 목적으로 제작한 </a:t>
            </a:r>
            <a:r>
              <a:rPr lang="ko-KR" altLang="en-US" dirty="0" err="1" smtClean="0"/>
              <a:t>싱글보드</a:t>
            </a:r>
            <a:r>
              <a:rPr lang="ko-KR" altLang="en-US" dirty="0" smtClean="0"/>
              <a:t> 컴퓨터</a:t>
            </a:r>
            <a:endParaRPr lang="en-US" altLang="ko-KR" dirty="0" smtClean="0"/>
          </a:p>
          <a:p>
            <a:r>
              <a:rPr lang="en-US" altLang="ko-KR" dirty="0" smtClean="0"/>
              <a:t>Pi4 </a:t>
            </a:r>
            <a:r>
              <a:rPr lang="ko-KR" altLang="en-US" dirty="0" smtClean="0"/>
              <a:t>버전까지 출시</a:t>
            </a:r>
            <a:r>
              <a:rPr lang="en-US" altLang="ko-KR" dirty="0" smtClean="0"/>
              <a:t>(</a:t>
            </a:r>
            <a:r>
              <a:rPr lang="ko-KR" altLang="en-US" dirty="0" smtClean="0"/>
              <a:t>우린 </a:t>
            </a:r>
            <a:r>
              <a:rPr lang="en-US" altLang="ko-KR" dirty="0" smtClean="0"/>
              <a:t>Pi3 B+ </a:t>
            </a:r>
            <a:r>
              <a:rPr lang="ko-KR" altLang="en-US" dirty="0" smtClean="0"/>
              <a:t>버전 사용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CPU: Quad Cortex A53@1.2GHz</a:t>
            </a:r>
          </a:p>
          <a:p>
            <a:r>
              <a:rPr lang="en-US" altLang="ko-KR" dirty="0" smtClean="0"/>
              <a:t>Instruction Set: ARMv8-A</a:t>
            </a:r>
          </a:p>
          <a:p>
            <a:r>
              <a:rPr lang="en-US" altLang="ko-KR" dirty="0" smtClean="0"/>
              <a:t>GPU: 400 MHz </a:t>
            </a:r>
            <a:r>
              <a:rPr lang="en-US" altLang="ko-KR" dirty="0" err="1" smtClean="0"/>
              <a:t>VideoCore</a:t>
            </a:r>
            <a:r>
              <a:rPr lang="en-US" altLang="ko-KR" dirty="0" smtClean="0"/>
              <a:t> IV</a:t>
            </a:r>
          </a:p>
          <a:p>
            <a:r>
              <a:rPr lang="en-US" altLang="ko-KR" dirty="0" smtClean="0"/>
              <a:t>RAM: 1GB</a:t>
            </a:r>
          </a:p>
          <a:p>
            <a:r>
              <a:rPr lang="en-US" altLang="ko-KR" dirty="0" smtClean="0"/>
              <a:t>Ethernet: 10/100</a:t>
            </a:r>
          </a:p>
          <a:p>
            <a:r>
              <a:rPr lang="en-US" altLang="ko-KR" dirty="0" smtClean="0"/>
              <a:t>Wireless: 802.11m / Bluetooth 4.0</a:t>
            </a:r>
          </a:p>
          <a:p>
            <a:r>
              <a:rPr lang="en-US" altLang="ko-KR" dirty="0" smtClean="0"/>
              <a:t>Audio: HDMI / Headphone</a:t>
            </a:r>
          </a:p>
          <a:p>
            <a:r>
              <a:rPr lang="en-US" altLang="ko-KR" dirty="0" smtClean="0"/>
              <a:t>GPIO: 40</a:t>
            </a:r>
            <a:r>
              <a:rPr lang="ko-KR" altLang="en-US" dirty="0" smtClean="0"/>
              <a:t>핀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4BB50-B7B3-497B-AAED-7CC56EBF7E02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8321151" y="69269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b="1" dirty="0" smtClean="0">
                <a:solidFill>
                  <a:schemeClr val="bg1"/>
                </a:solidFill>
              </a:rPr>
              <a:t>소개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3873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4BB50-B7B3-497B-AAED-7CC56EBF7E02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691680" y="3140968"/>
            <a:ext cx="454804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 smtClean="0"/>
              <a:t>환경 구성하기</a:t>
            </a:r>
            <a:endParaRPr lang="ko-KR" altLang="en-US" sz="5400" dirty="0"/>
          </a:p>
        </p:txBody>
      </p:sp>
    </p:spTree>
    <p:extLst>
      <p:ext uri="{BB962C8B-B14F-4D97-AF65-F5344CB8AC3E}">
        <p14:creationId xmlns:p14="http://schemas.microsoft.com/office/powerpoint/2010/main" val="1059025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자동 </a:t>
            </a:r>
            <a:r>
              <a:rPr lang="ko-KR" altLang="en-US" dirty="0" err="1" smtClean="0">
                <a:solidFill>
                  <a:schemeClr val="bg1"/>
                </a:solidFill>
              </a:rPr>
              <a:t>셋업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1556792"/>
            <a:ext cx="6444208" cy="4833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695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자동 </a:t>
            </a:r>
            <a:r>
              <a:rPr lang="ko-KR" altLang="en-US" dirty="0" err="1" smtClean="0">
                <a:solidFill>
                  <a:schemeClr val="bg1"/>
                </a:solidFill>
              </a:rPr>
              <a:t>셋업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7" y="1484784"/>
            <a:ext cx="6528725" cy="4896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329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자동 </a:t>
            </a:r>
            <a:r>
              <a:rPr lang="ko-KR" altLang="en-US" dirty="0" err="1" smtClean="0">
                <a:solidFill>
                  <a:schemeClr val="bg1"/>
                </a:solidFill>
              </a:rPr>
              <a:t>셋업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1484784"/>
            <a:ext cx="6408712" cy="4806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768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자동 </a:t>
            </a:r>
            <a:r>
              <a:rPr lang="ko-KR" altLang="en-US" dirty="0" err="1" smtClean="0">
                <a:solidFill>
                  <a:schemeClr val="bg1"/>
                </a:solidFill>
              </a:rPr>
              <a:t>셋업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1484784"/>
            <a:ext cx="6192688" cy="4644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034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>
                <a:solidFill>
                  <a:schemeClr val="bg1"/>
                </a:solidFill>
              </a:rPr>
              <a:t>자동셋업</a:t>
            </a:r>
            <a:r>
              <a:rPr lang="en-US" altLang="ko-KR" dirty="0" smtClean="0">
                <a:solidFill>
                  <a:schemeClr val="bg1"/>
                </a:solidFill>
              </a:rPr>
              <a:t>(</a:t>
            </a:r>
            <a:r>
              <a:rPr lang="ko-KR" altLang="en-US" dirty="0" smtClean="0">
                <a:solidFill>
                  <a:schemeClr val="bg1"/>
                </a:solidFill>
              </a:rPr>
              <a:t>자동업데이트</a:t>
            </a:r>
            <a:r>
              <a:rPr lang="en-US" altLang="ko-KR" dirty="0" smtClean="0">
                <a:solidFill>
                  <a:schemeClr val="bg1"/>
                </a:solidFill>
              </a:rPr>
              <a:t>)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 smtClean="0"/>
          </a:p>
          <a:p>
            <a:r>
              <a:rPr lang="ko-KR" altLang="en-US" dirty="0" err="1" smtClean="0"/>
              <a:t>셋업이</a:t>
            </a:r>
            <a:r>
              <a:rPr lang="ko-KR" altLang="en-US" dirty="0" smtClean="0"/>
              <a:t> 끝나면 자동으로 업데이트 할거냐고 </a:t>
            </a:r>
            <a:r>
              <a:rPr lang="ko-KR" altLang="en-US" dirty="0" err="1" smtClean="0"/>
              <a:t>팝업창이</a:t>
            </a:r>
            <a:r>
              <a:rPr lang="ko-KR" altLang="en-US" dirty="0" smtClean="0"/>
              <a:t> 올라옴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Next </a:t>
            </a:r>
            <a:r>
              <a:rPr lang="ko-KR" altLang="en-US" dirty="0" smtClean="0"/>
              <a:t>클릭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자동으로 업데이트 시작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업데이트 </a:t>
            </a:r>
            <a:r>
              <a:rPr lang="ko-KR" altLang="en-US" dirty="0" err="1" smtClean="0"/>
              <a:t>에러날</a:t>
            </a:r>
            <a:r>
              <a:rPr lang="ko-KR" altLang="en-US" dirty="0" smtClean="0"/>
              <a:t> 수도 있음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4BB50-B7B3-497B-AAED-7CC56EBF7E02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8836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자동 </a:t>
            </a:r>
            <a:r>
              <a:rPr lang="ko-KR" altLang="en-US" dirty="0" err="1" smtClean="0">
                <a:solidFill>
                  <a:schemeClr val="bg1"/>
                </a:solidFill>
              </a:rPr>
              <a:t>셋업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1484784"/>
            <a:ext cx="6480720" cy="4860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343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2742" y="2594232"/>
            <a:ext cx="6032004" cy="386581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터미널 </a:t>
            </a:r>
            <a:r>
              <a:rPr lang="ko-KR" altLang="en-US" dirty="0" err="1" smtClean="0"/>
              <a:t>콘솔창</a:t>
            </a:r>
            <a:r>
              <a:rPr lang="ko-KR" altLang="en-US" dirty="0" smtClean="0"/>
              <a:t> 실행하기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" name="아래쪽 화살표 5"/>
          <p:cNvSpPr/>
          <p:nvPr/>
        </p:nvSpPr>
        <p:spPr>
          <a:xfrm rot="2010638">
            <a:off x="2566922" y="2086232"/>
            <a:ext cx="285603" cy="64807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742989" y="1691920"/>
            <a:ext cx="4618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LXTerminal</a:t>
            </a:r>
            <a:r>
              <a:rPr lang="en-US" altLang="ko-KR" dirty="0" smtClean="0"/>
              <a:t> </a:t>
            </a:r>
            <a:r>
              <a:rPr lang="ko-KR" altLang="en-US" smtClean="0"/>
              <a:t>아이콘을 클릭하여 실행합니다</a:t>
            </a:r>
            <a:r>
              <a:rPr lang="en-US" altLang="ko-KR" dirty="0" smtClean="0"/>
              <a:t>.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316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한글 폰트 파일 설치하기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 smtClean="0"/>
              <a:t>LXTerminal</a:t>
            </a:r>
            <a:r>
              <a:rPr lang="en-US" altLang="ko-KR" dirty="0" smtClean="0"/>
              <a:t> </a:t>
            </a:r>
            <a:r>
              <a:rPr lang="ko-KR" altLang="en-US" dirty="0" smtClean="0"/>
              <a:t>창에서 아래의 명령어를 입력합니다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ko-KR" altLang="en-US" dirty="0" smtClean="0"/>
              <a:t>한글이 깨지지 않게 보이게 폰트 설치하기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4BB50-B7B3-497B-AAED-7CC56EBF7E02}" type="slidenum">
              <a:rPr lang="ko-KR" altLang="en-US" smtClean="0"/>
              <a:t>28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11560" y="2751311"/>
            <a:ext cx="55130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err="1" smtClean="0"/>
              <a:t>sudo</a:t>
            </a:r>
            <a:r>
              <a:rPr lang="en-US" altLang="ko-KR" sz="2400" dirty="0" smtClean="0"/>
              <a:t> apt-get install fonts-</a:t>
            </a:r>
            <a:r>
              <a:rPr lang="en-US" altLang="ko-KR" sz="2400" dirty="0" err="1" smtClean="0"/>
              <a:t>unfonts</a:t>
            </a:r>
            <a:r>
              <a:rPr lang="en-US" altLang="ko-KR" sz="2400" dirty="0" smtClean="0"/>
              <a:t>-core</a:t>
            </a:r>
            <a:endParaRPr lang="ko-KR" alt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611560" y="5313982"/>
            <a:ext cx="424629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err="1" smtClean="0"/>
              <a:t>sudo</a:t>
            </a:r>
            <a:r>
              <a:rPr lang="en-US" altLang="ko-KR" dirty="0" smtClean="0"/>
              <a:t>) Super User DO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/>
              <a:t>apt-get) Advanced Packaging Tool - Get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043608" y="3789040"/>
            <a:ext cx="46826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슈퍼유저 권한으로 </a:t>
            </a:r>
            <a:r>
              <a:rPr lang="en-US" altLang="ko-KR" dirty="0" smtClean="0"/>
              <a:t>apt-get </a:t>
            </a:r>
            <a:r>
              <a:rPr lang="ko-KR" altLang="en-US" dirty="0" smtClean="0"/>
              <a:t>명령어를 실행함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085620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한글 </a:t>
            </a:r>
            <a:r>
              <a:rPr lang="ko-KR" altLang="en-US" dirty="0" err="1" smtClean="0"/>
              <a:t>입력기</a:t>
            </a:r>
            <a:r>
              <a:rPr lang="ko-KR" altLang="en-US" dirty="0" smtClean="0"/>
              <a:t> </a:t>
            </a:r>
            <a:r>
              <a:rPr lang="en-US" altLang="ko-KR" dirty="0" smtClean="0"/>
              <a:t>(</a:t>
            </a:r>
            <a:r>
              <a:rPr lang="en-US" altLang="ko-KR" smtClean="0"/>
              <a:t>fcitx</a:t>
            </a:r>
            <a:r>
              <a:rPr lang="en-US" altLang="ko-KR" smtClean="0"/>
              <a:t>)</a:t>
            </a:r>
            <a:r>
              <a:rPr lang="ko-KR" altLang="en-US" dirty="0" smtClean="0"/>
              <a:t> </a:t>
            </a:r>
            <a:r>
              <a:rPr lang="ko-KR" altLang="en-US" dirty="0" smtClean="0"/>
              <a:t>실행</a:t>
            </a:r>
            <a:r>
              <a:rPr lang="en-US" altLang="ko-KR" dirty="0" smtClean="0"/>
              <a:t>(?)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 smtClean="0"/>
              <a:t>LXTerminal</a:t>
            </a:r>
            <a:r>
              <a:rPr lang="en-US" altLang="ko-KR" dirty="0" smtClean="0"/>
              <a:t> </a:t>
            </a:r>
            <a:r>
              <a:rPr lang="ko-KR" altLang="en-US" dirty="0" smtClean="0"/>
              <a:t>창에서 아래의 명령어를 입력합니다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4BB50-B7B3-497B-AAED-7CC56EBF7E02}" type="slidenum">
              <a:rPr lang="ko-KR" altLang="en-US" smtClean="0">
                <a:solidFill>
                  <a:srgbClr val="90C226"/>
                </a:solidFill>
              </a:rPr>
              <a:pPr/>
              <a:t>29</a:t>
            </a:fld>
            <a:endParaRPr lang="ko-KR" altLang="en-US">
              <a:solidFill>
                <a:srgbClr val="90C226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55576" y="2132856"/>
            <a:ext cx="6480720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 smtClean="0">
                <a:solidFill>
                  <a:prstClr val="black"/>
                </a:solidFill>
              </a:rPr>
              <a:t>기존것을</a:t>
            </a:r>
            <a:r>
              <a:rPr lang="ko-KR" altLang="en-US" sz="2000" dirty="0" smtClean="0">
                <a:solidFill>
                  <a:prstClr val="black"/>
                </a:solidFill>
              </a:rPr>
              <a:t> </a:t>
            </a:r>
            <a:r>
              <a:rPr lang="ko-KR" altLang="en-US" sz="2000" dirty="0" err="1" smtClean="0">
                <a:solidFill>
                  <a:prstClr val="black"/>
                </a:solidFill>
              </a:rPr>
              <a:t>지운후</a:t>
            </a:r>
            <a:r>
              <a:rPr lang="ko-KR" altLang="en-US" sz="2000" dirty="0" smtClean="0">
                <a:solidFill>
                  <a:prstClr val="black"/>
                </a:solidFill>
              </a:rPr>
              <a:t> 다시 설치</a:t>
            </a:r>
            <a:endParaRPr lang="en-US" altLang="ko-KR" sz="2000" dirty="0" smtClean="0">
              <a:solidFill>
                <a:prstClr val="black"/>
              </a:solidFill>
            </a:endParaRPr>
          </a:p>
          <a:p>
            <a:r>
              <a:rPr lang="en-US" altLang="ko-KR" sz="2000" dirty="0" err="1" smtClean="0">
                <a:solidFill>
                  <a:prstClr val="black"/>
                </a:solidFill>
              </a:rPr>
              <a:t>sudo</a:t>
            </a:r>
            <a:r>
              <a:rPr lang="en-US" altLang="ko-KR" sz="2000" dirty="0" smtClean="0">
                <a:solidFill>
                  <a:prstClr val="black"/>
                </a:solidFill>
              </a:rPr>
              <a:t> apt remove </a:t>
            </a:r>
            <a:r>
              <a:rPr lang="en-US" altLang="ko-KR" sz="2000" dirty="0" err="1" smtClean="0">
                <a:solidFill>
                  <a:prstClr val="black"/>
                </a:solidFill>
              </a:rPr>
              <a:t>ibus</a:t>
            </a:r>
            <a:r>
              <a:rPr lang="en-US" altLang="ko-KR" sz="2000" dirty="0" smtClean="0">
                <a:solidFill>
                  <a:prstClr val="black"/>
                </a:solidFill>
              </a:rPr>
              <a:t> </a:t>
            </a:r>
            <a:r>
              <a:rPr lang="en-US" altLang="ko-KR" sz="2000" dirty="0" err="1" smtClean="0">
                <a:solidFill>
                  <a:prstClr val="black"/>
                </a:solidFill>
              </a:rPr>
              <a:t>ibus-hanul</a:t>
            </a:r>
            <a:endParaRPr lang="en-US" altLang="ko-KR" sz="2000" dirty="0" smtClean="0">
              <a:solidFill>
                <a:prstClr val="black"/>
              </a:solidFill>
            </a:endParaRPr>
          </a:p>
          <a:p>
            <a:r>
              <a:rPr lang="en-US" altLang="ko-KR" sz="2000" dirty="0" smtClean="0">
                <a:solidFill>
                  <a:prstClr val="black"/>
                </a:solidFill>
              </a:rPr>
              <a:t> </a:t>
            </a:r>
          </a:p>
          <a:p>
            <a:r>
              <a:rPr lang="ko-KR" altLang="en-US" sz="2000" dirty="0" smtClean="0">
                <a:solidFill>
                  <a:prstClr val="black"/>
                </a:solidFill>
              </a:rPr>
              <a:t>새로 설치</a:t>
            </a:r>
            <a:endParaRPr lang="en-US" altLang="ko-KR" sz="2000" dirty="0" smtClean="0">
              <a:solidFill>
                <a:prstClr val="black"/>
              </a:solidFill>
            </a:endParaRPr>
          </a:p>
          <a:p>
            <a:r>
              <a:rPr lang="en-US" altLang="ko-KR" sz="2000" dirty="0" err="1" smtClean="0">
                <a:solidFill>
                  <a:prstClr val="black"/>
                </a:solidFill>
              </a:rPr>
              <a:t>s</a:t>
            </a:r>
            <a:r>
              <a:rPr lang="en-US" altLang="ko-KR" sz="2000" dirty="0" err="1" smtClean="0">
                <a:solidFill>
                  <a:prstClr val="black"/>
                </a:solidFill>
              </a:rPr>
              <a:t>udo</a:t>
            </a:r>
            <a:r>
              <a:rPr lang="en-US" altLang="ko-KR" sz="2000" dirty="0" smtClean="0">
                <a:solidFill>
                  <a:prstClr val="black"/>
                </a:solidFill>
              </a:rPr>
              <a:t> apt install </a:t>
            </a:r>
            <a:r>
              <a:rPr lang="en-US" altLang="ko-KR" sz="2000" dirty="0" err="1" smtClean="0">
                <a:solidFill>
                  <a:prstClr val="black"/>
                </a:solidFill>
              </a:rPr>
              <a:t>fcitx</a:t>
            </a:r>
            <a:r>
              <a:rPr lang="en-US" altLang="ko-KR" sz="2000" dirty="0" smtClean="0">
                <a:solidFill>
                  <a:prstClr val="black"/>
                </a:solidFill>
              </a:rPr>
              <a:t> </a:t>
            </a:r>
            <a:r>
              <a:rPr lang="en-US" altLang="ko-KR" sz="2000" dirty="0" err="1" smtClean="0">
                <a:solidFill>
                  <a:prstClr val="black"/>
                </a:solidFill>
              </a:rPr>
              <a:t>fcitx-hangul</a:t>
            </a:r>
            <a:r>
              <a:rPr lang="en-US" altLang="ko-KR" sz="2000" dirty="0" smtClean="0">
                <a:solidFill>
                  <a:prstClr val="black"/>
                </a:solidFill>
              </a:rPr>
              <a:t> </a:t>
            </a:r>
          </a:p>
          <a:p>
            <a:endParaRPr lang="en-US" altLang="ko-KR" sz="2000" dirty="0">
              <a:solidFill>
                <a:prstClr val="black"/>
              </a:solidFill>
            </a:endParaRPr>
          </a:p>
          <a:p>
            <a:r>
              <a:rPr lang="ko-KR" altLang="en-US" sz="2000" dirty="0" err="1" smtClean="0">
                <a:solidFill>
                  <a:prstClr val="black"/>
                </a:solidFill>
              </a:rPr>
              <a:t>설정판에</a:t>
            </a:r>
            <a:r>
              <a:rPr lang="ko-KR" altLang="en-US" sz="2000" dirty="0" smtClean="0">
                <a:solidFill>
                  <a:prstClr val="black"/>
                </a:solidFill>
              </a:rPr>
              <a:t> </a:t>
            </a:r>
            <a:r>
              <a:rPr lang="ko-KR" altLang="en-US" sz="2000" dirty="0" err="1" smtClean="0">
                <a:solidFill>
                  <a:prstClr val="black"/>
                </a:solidFill>
              </a:rPr>
              <a:t>입력기</a:t>
            </a:r>
            <a:r>
              <a:rPr lang="ko-KR" altLang="en-US" sz="2000" dirty="0" smtClean="0">
                <a:solidFill>
                  <a:prstClr val="black"/>
                </a:solidFill>
              </a:rPr>
              <a:t> 새로 입력</a:t>
            </a:r>
            <a:endParaRPr lang="en-US" altLang="ko-KR" sz="2000" dirty="0" smtClean="0">
              <a:solidFill>
                <a:prstClr val="black"/>
              </a:solidFill>
            </a:endParaRPr>
          </a:p>
          <a:p>
            <a:r>
              <a:rPr lang="en-US" altLang="ko-KR" sz="2000" dirty="0" err="1">
                <a:solidFill>
                  <a:prstClr val="black"/>
                </a:solidFill>
              </a:rPr>
              <a:t>s</a:t>
            </a:r>
            <a:r>
              <a:rPr lang="en-US" altLang="ko-KR" sz="2000" dirty="0" err="1" smtClean="0">
                <a:solidFill>
                  <a:prstClr val="black"/>
                </a:solidFill>
              </a:rPr>
              <a:t>udo</a:t>
            </a:r>
            <a:r>
              <a:rPr lang="en-US" altLang="ko-KR" sz="2000" dirty="0" smtClean="0">
                <a:solidFill>
                  <a:prstClr val="black"/>
                </a:solidFill>
              </a:rPr>
              <a:t> </a:t>
            </a:r>
            <a:r>
              <a:rPr lang="en-US" altLang="ko-KR" sz="2000" dirty="0" err="1" smtClean="0">
                <a:solidFill>
                  <a:prstClr val="black"/>
                </a:solidFill>
              </a:rPr>
              <a:t>nano</a:t>
            </a:r>
            <a:r>
              <a:rPr lang="en-US" altLang="ko-KR" sz="2000" dirty="0" smtClean="0">
                <a:solidFill>
                  <a:prstClr val="black"/>
                </a:solidFill>
              </a:rPr>
              <a:t> /</a:t>
            </a:r>
            <a:r>
              <a:rPr lang="en-US" altLang="ko-KR" sz="2000" dirty="0" err="1" smtClean="0">
                <a:solidFill>
                  <a:prstClr val="black"/>
                </a:solidFill>
              </a:rPr>
              <a:t>etc</a:t>
            </a:r>
            <a:r>
              <a:rPr lang="en-US" altLang="ko-KR" sz="2000" dirty="0" smtClean="0">
                <a:solidFill>
                  <a:prstClr val="black"/>
                </a:solidFill>
              </a:rPr>
              <a:t>/default/</a:t>
            </a:r>
            <a:r>
              <a:rPr lang="en-US" altLang="ko-KR" sz="2000" dirty="0" err="1" smtClean="0">
                <a:solidFill>
                  <a:prstClr val="black"/>
                </a:solidFill>
              </a:rPr>
              <a:t>im-config</a:t>
            </a:r>
            <a:endParaRPr lang="en-US" altLang="ko-KR" sz="2000" dirty="0" smtClean="0">
              <a:solidFill>
                <a:prstClr val="black"/>
              </a:solidFill>
            </a:endParaRPr>
          </a:p>
          <a:p>
            <a:endParaRPr lang="en-US" altLang="ko-KR" sz="2000" dirty="0">
              <a:solidFill>
                <a:prstClr val="black"/>
              </a:solidFill>
            </a:endParaRPr>
          </a:p>
          <a:p>
            <a:r>
              <a:rPr lang="en-US" altLang="ko-KR" sz="2000" dirty="0" smtClean="0">
                <a:solidFill>
                  <a:prstClr val="black"/>
                </a:solidFill>
              </a:rPr>
              <a:t>IM_CONFIG_DEFAULT_MODE=auto </a:t>
            </a:r>
            <a:r>
              <a:rPr lang="ko-KR" altLang="en-US" sz="2000" dirty="0" smtClean="0">
                <a:solidFill>
                  <a:prstClr val="black"/>
                </a:solidFill>
              </a:rPr>
              <a:t>에서</a:t>
            </a:r>
            <a:endParaRPr lang="en-US" altLang="ko-KR" sz="2000" dirty="0" smtClean="0">
              <a:solidFill>
                <a:prstClr val="black"/>
              </a:solidFill>
            </a:endParaRPr>
          </a:p>
          <a:p>
            <a:r>
              <a:rPr lang="en-US" altLang="ko-KR" sz="2000" dirty="0">
                <a:solidFill>
                  <a:prstClr val="black"/>
                </a:solidFill>
              </a:rPr>
              <a:t>a</a:t>
            </a:r>
            <a:r>
              <a:rPr lang="en-US" altLang="ko-KR" sz="2000" dirty="0" smtClean="0">
                <a:solidFill>
                  <a:prstClr val="black"/>
                </a:solidFill>
              </a:rPr>
              <a:t>uto -&gt; </a:t>
            </a:r>
            <a:r>
              <a:rPr lang="en-US" altLang="ko-KR" sz="2000" dirty="0" err="1" smtClean="0">
                <a:solidFill>
                  <a:prstClr val="black"/>
                </a:solidFill>
              </a:rPr>
              <a:t>fcitx</a:t>
            </a:r>
            <a:r>
              <a:rPr lang="ko-KR" altLang="en-US" sz="2000" dirty="0" smtClean="0">
                <a:solidFill>
                  <a:prstClr val="black"/>
                </a:solidFill>
              </a:rPr>
              <a:t>로 변경 저장  재부팅</a:t>
            </a:r>
            <a:r>
              <a:rPr lang="en-US" altLang="ko-KR" sz="2000" dirty="0" smtClean="0">
                <a:solidFill>
                  <a:prstClr val="black"/>
                </a:solidFill>
              </a:rPr>
              <a:t> </a:t>
            </a:r>
          </a:p>
          <a:p>
            <a:endParaRPr lang="en-US" altLang="ko-KR" sz="2000" dirty="0">
              <a:solidFill>
                <a:prstClr val="black"/>
              </a:solidFill>
            </a:endParaRPr>
          </a:p>
          <a:p>
            <a:r>
              <a:rPr lang="ko-KR" altLang="en-US" sz="2000" dirty="0" err="1" smtClean="0">
                <a:solidFill>
                  <a:prstClr val="black"/>
                </a:solidFill>
              </a:rPr>
              <a:t>한영키</a:t>
            </a:r>
            <a:r>
              <a:rPr lang="ko-KR" altLang="en-US" sz="2000" dirty="0" smtClean="0">
                <a:solidFill>
                  <a:prstClr val="black"/>
                </a:solidFill>
              </a:rPr>
              <a:t> 변환 </a:t>
            </a:r>
            <a:r>
              <a:rPr lang="en-US" altLang="ko-KR" sz="2000" dirty="0" smtClean="0">
                <a:solidFill>
                  <a:prstClr val="black"/>
                </a:solidFill>
              </a:rPr>
              <a:t>-&gt; ctrl + space bar</a:t>
            </a:r>
            <a:endParaRPr lang="en-US" altLang="ko-KR" sz="2000" dirty="0" smtClean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96882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4BB50-B7B3-497B-AAED-7CC56EBF7E02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2267744" y="3284984"/>
            <a:ext cx="29546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 smtClean="0"/>
              <a:t>준비하기</a:t>
            </a:r>
            <a:endParaRPr lang="ko-KR" altLang="en-US" sz="5400" dirty="0"/>
          </a:p>
        </p:txBody>
      </p:sp>
    </p:spTree>
    <p:extLst>
      <p:ext uri="{BB962C8B-B14F-4D97-AF65-F5344CB8AC3E}">
        <p14:creationId xmlns:p14="http://schemas.microsoft.com/office/powerpoint/2010/main" val="4202591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업데이트</a:t>
            </a:r>
            <a:r>
              <a:rPr lang="en-US" altLang="ko-KR" dirty="0" smtClean="0"/>
              <a:t> </a:t>
            </a:r>
            <a:r>
              <a:rPr lang="ko-KR" altLang="en-US" smtClean="0"/>
              <a:t>실행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 smtClean="0"/>
              <a:t>LXTerminal</a:t>
            </a:r>
            <a:r>
              <a:rPr lang="en-US" altLang="ko-KR" dirty="0" smtClean="0"/>
              <a:t> </a:t>
            </a:r>
            <a:r>
              <a:rPr lang="ko-KR" altLang="en-US" smtClean="0"/>
              <a:t>창에서 아래의 명령어를 입력합니다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4BB50-B7B3-497B-AAED-7CC56EBF7E02}" type="slidenum">
              <a:rPr lang="ko-KR" altLang="en-US" smtClean="0"/>
              <a:t>30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11560" y="2564904"/>
            <a:ext cx="29770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err="1" smtClean="0"/>
              <a:t>sudo</a:t>
            </a:r>
            <a:r>
              <a:rPr lang="en-US" altLang="ko-KR" sz="2400" dirty="0" smtClean="0"/>
              <a:t> apt-get update</a:t>
            </a:r>
            <a:endParaRPr lang="ko-KR" altLang="en-US" sz="2400"/>
          </a:p>
        </p:txBody>
      </p:sp>
    </p:spTree>
    <p:extLst>
      <p:ext uri="{BB962C8B-B14F-4D97-AF65-F5344CB8AC3E}">
        <p14:creationId xmlns:p14="http://schemas.microsoft.com/office/powerpoint/2010/main" val="19454179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업그레이드</a:t>
            </a:r>
            <a:r>
              <a:rPr lang="en-US" altLang="ko-KR" dirty="0" smtClean="0"/>
              <a:t> </a:t>
            </a:r>
            <a:r>
              <a:rPr lang="ko-KR" altLang="en-US" smtClean="0"/>
              <a:t>실행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 smtClean="0"/>
              <a:t>LXTerminal</a:t>
            </a:r>
            <a:r>
              <a:rPr lang="en-US" altLang="ko-KR" dirty="0" smtClean="0"/>
              <a:t> </a:t>
            </a:r>
            <a:r>
              <a:rPr lang="ko-KR" altLang="en-US" smtClean="0"/>
              <a:t>창에서 아래의 명령어를 입력합니다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4BB50-B7B3-497B-AAED-7CC56EBF7E02}" type="slidenum">
              <a:rPr lang="ko-KR" altLang="en-US" smtClean="0"/>
              <a:t>31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11560" y="2564904"/>
            <a:ext cx="31293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err="1" smtClean="0"/>
              <a:t>sudo</a:t>
            </a:r>
            <a:r>
              <a:rPr lang="en-US" altLang="ko-KR" sz="2400" dirty="0" smtClean="0"/>
              <a:t> apt-get upgrade</a:t>
            </a:r>
            <a:endParaRPr lang="ko-KR" altLang="en-US" sz="2400"/>
          </a:p>
        </p:txBody>
      </p:sp>
      <p:sp>
        <p:nvSpPr>
          <p:cNvPr id="3" name="TextBox 2"/>
          <p:cNvSpPr txBox="1"/>
          <p:nvPr/>
        </p:nvSpPr>
        <p:spPr>
          <a:xfrm>
            <a:off x="755576" y="5085184"/>
            <a:ext cx="67361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Sudo</a:t>
            </a:r>
            <a:r>
              <a:rPr lang="en-US" altLang="ko-KR" dirty="0" smtClean="0"/>
              <a:t> apt-get update </a:t>
            </a:r>
            <a:r>
              <a:rPr lang="ko-KR" altLang="en-US" smtClean="0"/>
              <a:t>및 </a:t>
            </a:r>
            <a:r>
              <a:rPr lang="en-US" altLang="ko-KR" dirty="0" smtClean="0"/>
              <a:t>upgrade </a:t>
            </a:r>
            <a:r>
              <a:rPr lang="ko-KR" altLang="en-US" smtClean="0"/>
              <a:t>명령어 실행을 </a:t>
            </a:r>
            <a:r>
              <a:rPr lang="en-US" altLang="ko-KR" dirty="0" smtClean="0"/>
              <a:t>2</a:t>
            </a:r>
            <a:r>
              <a:rPr lang="ko-KR" altLang="en-US" smtClean="0"/>
              <a:t>번 정도 반복함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8317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Local</a:t>
            </a:r>
            <a:r>
              <a:rPr lang="ko-KR" altLang="en-US" dirty="0" smtClean="0">
                <a:solidFill>
                  <a:schemeClr val="bg1"/>
                </a:solidFill>
              </a:rPr>
              <a:t>을 다시 영문으로</a:t>
            </a:r>
            <a:r>
              <a:rPr lang="en-US" altLang="ko-KR" dirty="0"/>
              <a:t>(</a:t>
            </a:r>
            <a:r>
              <a:rPr lang="ko-KR" altLang="en-US" dirty="0" err="1"/>
              <a:t>실행안됨</a:t>
            </a:r>
            <a:r>
              <a:rPr lang="en-US" altLang="ko-KR" dirty="0"/>
              <a:t>)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4BB50-B7B3-497B-AAED-7CC56EBF7E02}" type="slidenum">
              <a:rPr lang="ko-KR" altLang="en-US" smtClean="0"/>
              <a:t>32</a:t>
            </a:fld>
            <a:endParaRPr lang="ko-KR" altLang="en-US"/>
          </a:p>
        </p:txBody>
      </p:sp>
      <p:pic>
        <p:nvPicPr>
          <p:cNvPr id="1026" name="Picture 2" descr="D:\CHOSS21\RaspberryPi_191107\수업이미지파일\hangul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556792"/>
            <a:ext cx="7704856" cy="4536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91660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IP </a:t>
            </a:r>
            <a:r>
              <a:rPr lang="ko-KR" altLang="en-US"/>
              <a:t>주소 확인하기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 smtClean="0"/>
              <a:t>LXTerminal</a:t>
            </a:r>
            <a:r>
              <a:rPr lang="en-US" altLang="ko-KR" dirty="0" smtClean="0"/>
              <a:t> </a:t>
            </a:r>
            <a:r>
              <a:rPr lang="ko-KR" altLang="en-US" smtClean="0"/>
              <a:t>창에서 아래의 명령어를 입력합니다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ko-KR" altLang="en-US" dirty="0" smtClean="0"/>
              <a:t>또는 오른쪽 상단의        아이콘에 마우스를 올리면 </a:t>
            </a:r>
            <a:r>
              <a:rPr lang="en-US" altLang="ko-KR" dirty="0" smtClean="0"/>
              <a:t>IP </a:t>
            </a:r>
            <a:r>
              <a:rPr lang="ko-KR" altLang="en-US" smtClean="0"/>
              <a:t>표시됨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4BB50-B7B3-497B-AAED-7CC56EBF7E02}" type="slidenum">
              <a:rPr lang="ko-KR" altLang="en-US" smtClean="0"/>
              <a:t>33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475656" y="2564904"/>
            <a:ext cx="12282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err="1" smtClean="0"/>
              <a:t>ifconfig</a:t>
            </a:r>
            <a:endParaRPr lang="ko-KR" altLang="en-US" sz="24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5816" y="3500361"/>
            <a:ext cx="323850" cy="35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6807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4BB50-B7B3-497B-AAED-7CC56EBF7E02}" type="slidenum">
              <a:rPr lang="ko-KR" altLang="en-US" smtClean="0"/>
              <a:t>34</a:t>
            </a:fld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475656" y="2636912"/>
            <a:ext cx="454804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 dirty="0" smtClean="0"/>
              <a:t>원격접속 환경</a:t>
            </a:r>
            <a:endParaRPr lang="en-US" altLang="ko-KR" sz="5400" dirty="0" smtClean="0"/>
          </a:p>
          <a:p>
            <a:pPr algn="ctr"/>
            <a:r>
              <a:rPr lang="ko-KR" altLang="en-US" sz="5400" dirty="0" smtClean="0"/>
              <a:t>구성하기</a:t>
            </a:r>
            <a:endParaRPr lang="ko-KR" altLang="en-US" sz="5400" dirty="0"/>
          </a:p>
        </p:txBody>
      </p:sp>
    </p:spTree>
    <p:extLst>
      <p:ext uri="{BB962C8B-B14F-4D97-AF65-F5344CB8AC3E}">
        <p14:creationId xmlns:p14="http://schemas.microsoft.com/office/powerpoint/2010/main" val="16487915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라즈베리파이</a:t>
            </a:r>
            <a:r>
              <a:rPr lang="ko-KR" altLang="en-US" dirty="0" smtClean="0"/>
              <a:t> 환경 설정 메뉴 실행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7643" y="2525757"/>
            <a:ext cx="5610225" cy="3390900"/>
          </a:xfrm>
          <a:prstGeom prst="rect">
            <a:avLst/>
          </a:prstGeom>
        </p:spPr>
      </p:pic>
      <p:sp>
        <p:nvSpPr>
          <p:cNvPr id="6" name="아래쪽 화살표 5"/>
          <p:cNvSpPr/>
          <p:nvPr/>
        </p:nvSpPr>
        <p:spPr>
          <a:xfrm rot="3766850">
            <a:off x="3850818" y="4388276"/>
            <a:ext cx="285603" cy="64807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403648" y="1638818"/>
            <a:ext cx="3461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Raspberry Pi Configuration </a:t>
            </a:r>
            <a:r>
              <a:rPr lang="ko-KR" altLang="en-US" smtClean="0"/>
              <a:t>실행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33731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라즈베리파이</a:t>
            </a:r>
            <a:r>
              <a:rPr lang="ko-KR" altLang="en-US" dirty="0" smtClean="0"/>
              <a:t> 환경 설정 메뉴 실행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51520" y="1404642"/>
            <a:ext cx="2053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Interfaces </a:t>
            </a:r>
            <a:r>
              <a:rPr lang="ko-KR" altLang="en-US" smtClean="0"/>
              <a:t>탭 선택</a:t>
            </a:r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680" y="2276872"/>
            <a:ext cx="4591050" cy="394335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3923928" y="2924944"/>
            <a:ext cx="936104" cy="2016224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아래쪽 화살표 7"/>
          <p:cNvSpPr/>
          <p:nvPr/>
        </p:nvSpPr>
        <p:spPr>
          <a:xfrm rot="1439930">
            <a:off x="4774886" y="2034419"/>
            <a:ext cx="285603" cy="93159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707904" y="1555634"/>
            <a:ext cx="3163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모든 항목을 </a:t>
            </a:r>
            <a:r>
              <a:rPr lang="en-US" altLang="ko-KR" dirty="0" smtClean="0"/>
              <a:t>Enable</a:t>
            </a:r>
            <a:r>
              <a:rPr lang="ko-KR" altLang="en-US" smtClean="0"/>
              <a:t>로 설정함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81622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mtClean="0"/>
              <a:t>재시작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Shutdown </a:t>
            </a:r>
            <a:r>
              <a:rPr lang="ko-KR" altLang="en-US" smtClean="0"/>
              <a:t>메뉴에서 </a:t>
            </a:r>
            <a:r>
              <a:rPr lang="en-US" altLang="ko-KR" dirty="0" smtClean="0"/>
              <a:t>Reboot </a:t>
            </a:r>
            <a:r>
              <a:rPr lang="ko-KR" altLang="en-US" smtClean="0"/>
              <a:t>선택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4BB50-B7B3-497B-AAED-7CC56EBF7E02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7504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터미널로 환경설정 구성하기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메뉴에 터미널을 클릭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err="1" smtClean="0"/>
              <a:t>sudo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Raspi-config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입력후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엔터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4BB50-B7B3-497B-AAED-7CC56EBF7E02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09573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모니터 없이 원격으로 </a:t>
            </a:r>
            <a:r>
              <a:rPr lang="ko-KR" altLang="en-US" dirty="0" err="1" smtClean="0"/>
              <a:t>라즈베리파이</a:t>
            </a:r>
            <a:r>
              <a:rPr lang="ko-KR" altLang="en-US" dirty="0" smtClean="0"/>
              <a:t> 사용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방법</a:t>
            </a:r>
            <a:r>
              <a:rPr lang="en-US" altLang="ko-KR" dirty="0" smtClean="0"/>
              <a:t>1) </a:t>
            </a:r>
            <a:r>
              <a:rPr lang="en-US" altLang="ko-KR" dirty="0" err="1" smtClean="0"/>
              <a:t>PuTTY</a:t>
            </a:r>
            <a:r>
              <a:rPr lang="ko-KR" altLang="en-US" dirty="0" smtClean="0"/>
              <a:t>를 통해 터미널로 접속하여 사용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터미널 접속만 가능하며</a:t>
            </a:r>
            <a:r>
              <a:rPr lang="en-US" altLang="ko-KR" dirty="0" smtClean="0"/>
              <a:t>, UI </a:t>
            </a:r>
            <a:r>
              <a:rPr lang="ko-KR" altLang="en-US" dirty="0" smtClean="0"/>
              <a:t>관련된 기능을 실행할 수 없음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r>
              <a:rPr lang="ko-KR" altLang="en-US" dirty="0" smtClean="0"/>
              <a:t>방법</a:t>
            </a:r>
            <a:r>
              <a:rPr lang="en-US" altLang="ko-KR" dirty="0" smtClean="0"/>
              <a:t>2) VNC Viewer</a:t>
            </a:r>
            <a:r>
              <a:rPr lang="ko-KR" altLang="en-US" dirty="0" smtClean="0"/>
              <a:t>를 통해 원격으로 화면 접속하여 사용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실제 화면을 동일하게 보면서 사용 가능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모니터나 키보드</a:t>
            </a:r>
            <a:r>
              <a:rPr lang="en-US" altLang="ko-KR" dirty="0" smtClean="0"/>
              <a:t>, </a:t>
            </a:r>
            <a:r>
              <a:rPr lang="ko-KR" altLang="en-US" dirty="0" smtClean="0"/>
              <a:t>마우스 없이 원격으로 </a:t>
            </a:r>
            <a:r>
              <a:rPr lang="ko-KR" altLang="en-US" dirty="0" err="1" smtClean="0"/>
              <a:t>라즈베리파이</a:t>
            </a:r>
            <a:r>
              <a:rPr lang="ko-KR" altLang="en-US" dirty="0" smtClean="0"/>
              <a:t> 사용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r>
              <a:rPr lang="ko-KR" altLang="en-US" dirty="0" smtClean="0"/>
              <a:t>방법</a:t>
            </a:r>
            <a:r>
              <a:rPr lang="en-US" altLang="ko-KR" dirty="0" smtClean="0"/>
              <a:t>3) </a:t>
            </a:r>
            <a:r>
              <a:rPr lang="ko-KR" altLang="en-US" dirty="0" smtClean="0"/>
              <a:t>원격데스크톱을  </a:t>
            </a:r>
            <a:r>
              <a:rPr lang="ko-KR" altLang="en-US" dirty="0"/>
              <a:t>통해 원격으로 화면 접속하여 </a:t>
            </a:r>
            <a:r>
              <a:rPr lang="ko-KR" altLang="en-US" dirty="0" smtClean="0"/>
              <a:t>사용</a:t>
            </a:r>
            <a:r>
              <a:rPr lang="en-US" altLang="ko-KR" dirty="0" smtClean="0"/>
              <a:t>(</a:t>
            </a:r>
            <a:r>
              <a:rPr lang="ko-KR" altLang="en-US" dirty="0" smtClean="0"/>
              <a:t>우린 이것 사용</a:t>
            </a:r>
            <a:r>
              <a:rPr lang="en-US" altLang="ko-KR" dirty="0" smtClean="0"/>
              <a:t>)</a:t>
            </a:r>
            <a:endParaRPr lang="en-US" altLang="ko-KR" dirty="0"/>
          </a:p>
          <a:p>
            <a:pPr lvl="1"/>
            <a:r>
              <a:rPr lang="ko-KR" altLang="en-US" dirty="0"/>
              <a:t>실제 화면을 동일하게 보면서 사용 가능</a:t>
            </a:r>
            <a:endParaRPr lang="en-US" altLang="ko-KR" dirty="0"/>
          </a:p>
          <a:p>
            <a:pPr lvl="1"/>
            <a:r>
              <a:rPr lang="ko-KR" altLang="en-US" dirty="0"/>
              <a:t>모니터나 키보드</a:t>
            </a:r>
            <a:r>
              <a:rPr lang="en-US" altLang="ko-KR" dirty="0"/>
              <a:t>, </a:t>
            </a:r>
            <a:r>
              <a:rPr lang="ko-KR" altLang="en-US" dirty="0"/>
              <a:t>마우스 없이 원격으로 </a:t>
            </a:r>
            <a:r>
              <a:rPr lang="ko-KR" altLang="en-US" dirty="0" err="1"/>
              <a:t>라즈베리파이</a:t>
            </a:r>
            <a:r>
              <a:rPr lang="ko-KR" altLang="en-US" dirty="0"/>
              <a:t> 사용</a:t>
            </a:r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4BB50-B7B3-497B-AAED-7CC56EBF7E02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70064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mtClean="0">
                <a:solidFill>
                  <a:schemeClr val="bg1"/>
                </a:solidFill>
              </a:rPr>
              <a:t>준비물 </a:t>
            </a:r>
            <a:r>
              <a:rPr lang="en-US" altLang="ko-KR" dirty="0" smtClean="0">
                <a:solidFill>
                  <a:schemeClr val="bg1"/>
                </a:solidFill>
              </a:rPr>
              <a:t>#1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4BB50-B7B3-497B-AAED-7CC56EBF7E02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7655826" y="69269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b="1" dirty="0" smtClean="0">
                <a:solidFill>
                  <a:schemeClr val="bg1"/>
                </a:solidFill>
              </a:rPr>
              <a:t>준비하기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128" y="1719001"/>
            <a:ext cx="2868622" cy="169773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399103" y="3391687"/>
            <a:ext cx="1742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노트북 </a:t>
            </a:r>
            <a:r>
              <a:rPr lang="ko-KR" altLang="en-US" smtClean="0"/>
              <a:t>또는 </a:t>
            </a:r>
            <a:r>
              <a:rPr lang="en-US" altLang="ko-KR" dirty="0" smtClean="0"/>
              <a:t>PC</a:t>
            </a:r>
            <a:endParaRPr lang="ko-KR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681767" y="3406434"/>
            <a:ext cx="1760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err="1" smtClean="0"/>
              <a:t>라즈베리파이</a:t>
            </a:r>
            <a:r>
              <a:rPr lang="ko-KR" altLang="en-US" dirty="0" smtClean="0"/>
              <a:t> </a:t>
            </a:r>
            <a:r>
              <a:rPr lang="en-US" altLang="ko-KR" dirty="0" smtClean="0"/>
              <a:t>3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1553582"/>
            <a:ext cx="2764929" cy="173805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3888" y="1676535"/>
            <a:ext cx="1306475" cy="1536441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3452187" y="3406434"/>
            <a:ext cx="1407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/>
              <a:t>무선 공유기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683553" y="5836188"/>
            <a:ext cx="1335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smtClean="0"/>
              <a:t>USB </a:t>
            </a:r>
            <a:r>
              <a:rPr lang="ko-KR" altLang="en-US" smtClean="0"/>
              <a:t>키보드</a:t>
            </a:r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6701" y="4653136"/>
            <a:ext cx="1689326" cy="932158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82059" y="4667841"/>
            <a:ext cx="1140255" cy="101595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2784374" y="5836188"/>
            <a:ext cx="1335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smtClean="0"/>
              <a:t>USB </a:t>
            </a:r>
            <a:r>
              <a:rPr lang="ko-KR" altLang="en-US" smtClean="0"/>
              <a:t>마우스</a:t>
            </a:r>
            <a:endParaRPr lang="ko-KR" altLang="en-US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67712" y="4790239"/>
            <a:ext cx="871419" cy="657951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4587964" y="5822272"/>
            <a:ext cx="1659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smtClean="0"/>
              <a:t>Micro SD 16GB</a:t>
            </a: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32240" y="4756980"/>
            <a:ext cx="1020666" cy="909321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6454575" y="5836188"/>
            <a:ext cx="1822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smtClean="0"/>
              <a:t>Micro SD </a:t>
            </a:r>
            <a:r>
              <a:rPr lang="ko-KR" altLang="en-US" smtClean="0"/>
              <a:t>리더기</a:t>
            </a:r>
            <a:endParaRPr lang="en-US" altLang="ko-KR" dirty="0" smtClean="0"/>
          </a:p>
        </p:txBody>
      </p:sp>
      <p:sp>
        <p:nvSpPr>
          <p:cNvPr id="3" name="TextBox 2"/>
          <p:cNvSpPr txBox="1"/>
          <p:nvPr/>
        </p:nvSpPr>
        <p:spPr>
          <a:xfrm>
            <a:off x="1743428" y="3740030"/>
            <a:ext cx="6751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rgbClr val="FF0000"/>
                </a:solidFill>
              </a:rPr>
              <a:t>(</a:t>
            </a:r>
            <a:r>
              <a:rPr lang="ko-KR" altLang="en-US" sz="1400" smtClean="0">
                <a:solidFill>
                  <a:srgbClr val="FF0000"/>
                </a:solidFill>
              </a:rPr>
              <a:t>필수</a:t>
            </a:r>
            <a:r>
              <a:rPr lang="en-US" altLang="ko-KR" sz="1400" dirty="0" smtClean="0">
                <a:solidFill>
                  <a:srgbClr val="FF0000"/>
                </a:solidFill>
              </a:rPr>
              <a:t>)</a:t>
            </a:r>
            <a:endParaRPr lang="ko-KR" altLang="en-US" sz="1400">
              <a:solidFill>
                <a:srgbClr val="FF00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127454" y="3737261"/>
            <a:ext cx="6751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rgbClr val="FF0000"/>
                </a:solidFill>
              </a:rPr>
              <a:t>(</a:t>
            </a:r>
            <a:r>
              <a:rPr lang="ko-KR" altLang="en-US" sz="1400" smtClean="0">
                <a:solidFill>
                  <a:srgbClr val="FF0000"/>
                </a:solidFill>
              </a:rPr>
              <a:t>필수</a:t>
            </a:r>
            <a:r>
              <a:rPr lang="en-US" altLang="ko-KR" sz="1400" dirty="0" smtClean="0">
                <a:solidFill>
                  <a:srgbClr val="FF0000"/>
                </a:solidFill>
              </a:rPr>
              <a:t>)</a:t>
            </a:r>
            <a:endParaRPr lang="ko-KR" altLang="en-US" sz="1400">
              <a:solidFill>
                <a:srgbClr val="FF000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980641" y="3725116"/>
            <a:ext cx="6751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rgbClr val="FF0000"/>
                </a:solidFill>
              </a:rPr>
              <a:t>(</a:t>
            </a:r>
            <a:r>
              <a:rPr lang="ko-KR" altLang="en-US" sz="1400" smtClean="0">
                <a:solidFill>
                  <a:srgbClr val="FF0000"/>
                </a:solidFill>
              </a:rPr>
              <a:t>필수</a:t>
            </a:r>
            <a:r>
              <a:rPr lang="en-US" altLang="ko-KR" sz="1400" dirty="0" smtClean="0">
                <a:solidFill>
                  <a:srgbClr val="FF0000"/>
                </a:solidFill>
              </a:rPr>
              <a:t>)</a:t>
            </a:r>
            <a:endParaRPr lang="ko-KR" altLang="en-US" sz="1400">
              <a:solidFill>
                <a:srgbClr val="FF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351364" y="6148637"/>
            <a:ext cx="6751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rgbClr val="FF0000"/>
                </a:solidFill>
              </a:rPr>
              <a:t>(</a:t>
            </a:r>
            <a:r>
              <a:rPr lang="ko-KR" altLang="en-US" sz="1400" smtClean="0">
                <a:solidFill>
                  <a:srgbClr val="FF0000"/>
                </a:solidFill>
              </a:rPr>
              <a:t>필수</a:t>
            </a:r>
            <a:r>
              <a:rPr lang="en-US" altLang="ko-KR" sz="1400" dirty="0" smtClean="0">
                <a:solidFill>
                  <a:srgbClr val="FF0000"/>
                </a:solidFill>
              </a:rPr>
              <a:t>)</a:t>
            </a:r>
            <a:endParaRPr lang="ko-KR" altLang="en-US" sz="1400">
              <a:solidFill>
                <a:srgbClr val="FF0000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341203" y="6209883"/>
            <a:ext cx="6751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rgbClr val="FF0000"/>
                </a:solidFill>
              </a:rPr>
              <a:t>(</a:t>
            </a:r>
            <a:r>
              <a:rPr lang="ko-KR" altLang="en-US" sz="1400" smtClean="0">
                <a:solidFill>
                  <a:srgbClr val="FF0000"/>
                </a:solidFill>
              </a:rPr>
              <a:t>필수</a:t>
            </a:r>
            <a:r>
              <a:rPr lang="en-US" altLang="ko-KR" sz="1400" dirty="0" smtClean="0">
                <a:solidFill>
                  <a:srgbClr val="FF0000"/>
                </a:solidFill>
              </a:rPr>
              <a:t>)</a:t>
            </a:r>
            <a:endParaRPr lang="ko-KR" altLang="en-US" sz="1400">
              <a:solidFill>
                <a:srgbClr val="FF000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151335" y="6148637"/>
            <a:ext cx="6751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rgbClr val="FF0000"/>
                </a:solidFill>
              </a:rPr>
              <a:t>(</a:t>
            </a:r>
            <a:r>
              <a:rPr lang="ko-KR" altLang="en-US" sz="1400" smtClean="0">
                <a:solidFill>
                  <a:srgbClr val="FF0000"/>
                </a:solidFill>
              </a:rPr>
              <a:t>필수</a:t>
            </a:r>
            <a:r>
              <a:rPr lang="en-US" altLang="ko-KR" sz="1400" dirty="0" smtClean="0">
                <a:solidFill>
                  <a:srgbClr val="FF0000"/>
                </a:solidFill>
              </a:rPr>
              <a:t>)</a:t>
            </a:r>
            <a:endParaRPr lang="ko-KR" altLang="en-US" sz="1400">
              <a:solidFill>
                <a:srgbClr val="FF0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266209" y="6163809"/>
            <a:ext cx="6751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rgbClr val="FF0000"/>
                </a:solidFill>
              </a:rPr>
              <a:t>(</a:t>
            </a:r>
            <a:r>
              <a:rPr lang="ko-KR" altLang="en-US" sz="1400" smtClean="0">
                <a:solidFill>
                  <a:srgbClr val="FF0000"/>
                </a:solidFill>
              </a:rPr>
              <a:t>필수</a:t>
            </a:r>
            <a:r>
              <a:rPr lang="en-US" altLang="ko-KR" sz="1400" dirty="0" smtClean="0">
                <a:solidFill>
                  <a:srgbClr val="FF0000"/>
                </a:solidFill>
              </a:rPr>
              <a:t>)</a:t>
            </a:r>
            <a:endParaRPr lang="ko-KR" altLang="en-US" sz="14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9597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>
                <a:solidFill>
                  <a:schemeClr val="bg1"/>
                </a:solidFill>
              </a:rPr>
              <a:t>PuTTY</a:t>
            </a:r>
            <a:r>
              <a:rPr lang="en-US" altLang="ko-KR" dirty="0" smtClean="0">
                <a:solidFill>
                  <a:schemeClr val="bg1"/>
                </a:solidFill>
              </a:rPr>
              <a:t> </a:t>
            </a:r>
            <a:r>
              <a:rPr lang="en-US" altLang="ko-KR" dirty="0" smtClean="0"/>
              <a:t>Download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http://www.chiark.greenend.org.uk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4BB50-B7B3-497B-AAED-7CC56EBF7E02}" type="slidenum">
              <a:rPr lang="ko-KR" altLang="en-US" smtClean="0"/>
              <a:t>40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2276872"/>
            <a:ext cx="5419725" cy="200977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1800" y="4575075"/>
            <a:ext cx="5391150" cy="1495425"/>
          </a:xfrm>
          <a:prstGeom prst="rect">
            <a:avLst/>
          </a:prstGeom>
        </p:spPr>
      </p:pic>
      <p:sp>
        <p:nvSpPr>
          <p:cNvPr id="7" name="아래쪽 화살표 6"/>
          <p:cNvSpPr/>
          <p:nvPr/>
        </p:nvSpPr>
        <p:spPr>
          <a:xfrm rot="16579330">
            <a:off x="307330" y="3143533"/>
            <a:ext cx="285603" cy="64807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아래쪽 화살표 7"/>
          <p:cNvSpPr/>
          <p:nvPr/>
        </p:nvSpPr>
        <p:spPr>
          <a:xfrm rot="18312254">
            <a:off x="2043484" y="4251039"/>
            <a:ext cx="285603" cy="64807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아래쪽 화살표 8"/>
          <p:cNvSpPr/>
          <p:nvPr/>
        </p:nvSpPr>
        <p:spPr>
          <a:xfrm rot="4375278">
            <a:off x="6077028" y="4634267"/>
            <a:ext cx="285603" cy="64807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86723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>
                <a:solidFill>
                  <a:schemeClr val="bg1"/>
                </a:solidFill>
              </a:rPr>
              <a:t>PuTTY</a:t>
            </a:r>
            <a:r>
              <a:rPr lang="en-US" altLang="ko-KR" dirty="0" smtClean="0">
                <a:solidFill>
                  <a:schemeClr val="bg1"/>
                </a:solidFill>
              </a:rPr>
              <a:t> </a:t>
            </a:r>
            <a:r>
              <a:rPr lang="en-US" altLang="ko-KR" dirty="0" smtClean="0"/>
              <a:t>Download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PuTTY.exe </a:t>
            </a:r>
            <a:r>
              <a:rPr lang="ko-KR" altLang="en-US" smtClean="0"/>
              <a:t>실행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4BB50-B7B3-497B-AAED-7CC56EBF7E02}" type="slidenum">
              <a:rPr lang="ko-KR" altLang="en-US" smtClean="0"/>
              <a:t>41</a:t>
            </a:fld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2074887"/>
            <a:ext cx="4305300" cy="416242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822072" y="3284984"/>
            <a:ext cx="1617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SSH </a:t>
            </a:r>
            <a:r>
              <a:rPr lang="ko-KR" altLang="en-US" smtClean="0"/>
              <a:t>모드 선택</a:t>
            </a:r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5822071" y="2915652"/>
            <a:ext cx="1434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IP </a:t>
            </a:r>
            <a:r>
              <a:rPr lang="ko-KR" altLang="en-US" smtClean="0"/>
              <a:t>주소 입력</a:t>
            </a:r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5822071" y="5867980"/>
            <a:ext cx="1782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Open </a:t>
            </a:r>
            <a:r>
              <a:rPr lang="ko-KR" altLang="en-US" smtClean="0"/>
              <a:t>버튼 클릭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091762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>
                <a:solidFill>
                  <a:schemeClr val="bg1"/>
                </a:solidFill>
              </a:rPr>
              <a:t>PuTTY</a:t>
            </a:r>
            <a:r>
              <a:rPr lang="en-US" altLang="ko-KR" dirty="0" smtClean="0">
                <a:solidFill>
                  <a:schemeClr val="bg1"/>
                </a:solidFill>
              </a:rPr>
              <a:t> </a:t>
            </a:r>
            <a:r>
              <a:rPr lang="en-US" altLang="ko-KR" dirty="0" smtClean="0"/>
              <a:t>Download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로그인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4BB50-B7B3-497B-AAED-7CC56EBF7E02}" type="slidenum">
              <a:rPr lang="ko-KR" altLang="en-US" smtClean="0"/>
              <a:t>42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3070" y="3342304"/>
            <a:ext cx="6391275" cy="226695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259632" y="2270924"/>
            <a:ext cx="29342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login id</a:t>
            </a:r>
            <a:r>
              <a:rPr lang="ko-KR" altLang="en-US" smtClean="0"/>
              <a:t>에</a:t>
            </a:r>
            <a:r>
              <a:rPr lang="en-US" altLang="ko-KR" dirty="0" smtClean="0"/>
              <a:t> pi</a:t>
            </a:r>
          </a:p>
          <a:p>
            <a:r>
              <a:rPr lang="en-US" altLang="ko-KR" dirty="0" smtClean="0"/>
              <a:t>password</a:t>
            </a:r>
            <a:r>
              <a:rPr lang="ko-KR" altLang="en-US" smtClean="0"/>
              <a:t>에 </a:t>
            </a:r>
            <a:r>
              <a:rPr lang="en-US" altLang="ko-KR" dirty="0" smtClean="0"/>
              <a:t>raspberry </a:t>
            </a:r>
            <a:r>
              <a:rPr lang="ko-KR" altLang="en-US" smtClean="0"/>
              <a:t>입력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107657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VNC Client </a:t>
            </a:r>
            <a:r>
              <a:rPr lang="ko-KR" altLang="en-US" smtClean="0"/>
              <a:t>설치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https://www.realvnc.com/raspberrypi/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4BB50-B7B3-497B-AAED-7CC56EBF7E02}" type="slidenum">
              <a:rPr lang="ko-KR" altLang="en-US" smtClean="0"/>
              <a:t>43</a:t>
            </a:fld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2204864"/>
            <a:ext cx="7991475" cy="226695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7687" y="4981712"/>
            <a:ext cx="3733800" cy="1543050"/>
          </a:xfrm>
          <a:prstGeom prst="rect">
            <a:avLst/>
          </a:prstGeom>
        </p:spPr>
      </p:pic>
      <p:sp>
        <p:nvSpPr>
          <p:cNvPr id="12" name="아래쪽 화살표 11"/>
          <p:cNvSpPr/>
          <p:nvPr/>
        </p:nvSpPr>
        <p:spPr>
          <a:xfrm>
            <a:off x="4268984" y="4448746"/>
            <a:ext cx="285603" cy="64807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611560" y="6093296"/>
            <a:ext cx="3092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원격접속 프로그램 다운로드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1505200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VNC Client </a:t>
            </a:r>
            <a:r>
              <a:rPr lang="ko-KR" altLang="en-US" smtClean="0"/>
              <a:t>설치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원격 접속 프로그램 실행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4BB50-B7B3-497B-AAED-7CC56EBF7E02}" type="slidenum">
              <a:rPr lang="ko-KR" altLang="en-US" smtClean="0"/>
              <a:t>44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818282" y="3604374"/>
            <a:ext cx="4079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VNC-Viewer-6.0.1-Windows-64bit.exe</a:t>
            </a:r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818283" y="2481149"/>
            <a:ext cx="407906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VNC-Viewer-6.0.1-Windows-32bit.exe</a:t>
            </a:r>
          </a:p>
          <a:p>
            <a:endParaRPr lang="en-US" altLang="ko-KR" dirty="0"/>
          </a:p>
          <a:p>
            <a:r>
              <a:rPr lang="ko-KR" altLang="en-US" smtClean="0"/>
              <a:t>또는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453867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VNC Client </a:t>
            </a:r>
            <a:r>
              <a:rPr lang="ko-KR" altLang="en-US" smtClean="0"/>
              <a:t>실행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원격 접속 프로그램 실행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4BB50-B7B3-497B-AAED-7CC56EBF7E02}" type="slidenum">
              <a:rPr lang="ko-KR" altLang="en-US" smtClean="0"/>
              <a:t>45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1760" y="2120880"/>
            <a:ext cx="6163791" cy="4403702"/>
          </a:xfrm>
          <a:prstGeom prst="rect">
            <a:avLst/>
          </a:prstGeom>
        </p:spPr>
      </p:pic>
      <p:sp>
        <p:nvSpPr>
          <p:cNvPr id="8" name="아래쪽 화살표 7"/>
          <p:cNvSpPr/>
          <p:nvPr/>
        </p:nvSpPr>
        <p:spPr>
          <a:xfrm rot="16200000">
            <a:off x="1797422" y="2311662"/>
            <a:ext cx="285603" cy="64807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412502" y="2841216"/>
            <a:ext cx="16648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IP </a:t>
            </a:r>
            <a:r>
              <a:rPr lang="ko-KR" altLang="en-US" smtClean="0"/>
              <a:t>주소 입력후</a:t>
            </a:r>
            <a:endParaRPr lang="en-US" altLang="ko-KR" dirty="0" smtClean="0"/>
          </a:p>
          <a:p>
            <a:r>
              <a:rPr lang="ko-KR" altLang="en-US" dirty="0" err="1" smtClean="0"/>
              <a:t>엔터키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4332819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VNC Client </a:t>
            </a:r>
            <a:r>
              <a:rPr lang="ko-KR" altLang="en-US" smtClean="0"/>
              <a:t>실행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원격 접속 프로그램 실행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4BB50-B7B3-497B-AAED-7CC56EBF7E02}" type="slidenum">
              <a:rPr lang="ko-KR" altLang="en-US" smtClean="0"/>
              <a:t>46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3968" y="2969890"/>
            <a:ext cx="3686175" cy="16383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55576" y="3465874"/>
            <a:ext cx="29342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User name</a:t>
            </a:r>
            <a:r>
              <a:rPr lang="ko-KR" altLang="en-US" smtClean="0"/>
              <a:t>에</a:t>
            </a:r>
            <a:r>
              <a:rPr lang="en-US" altLang="ko-KR" dirty="0" smtClean="0"/>
              <a:t> pi</a:t>
            </a:r>
          </a:p>
          <a:p>
            <a:r>
              <a:rPr lang="en-US" altLang="ko-KR" dirty="0" smtClean="0"/>
              <a:t>password</a:t>
            </a:r>
            <a:r>
              <a:rPr lang="ko-KR" altLang="en-US" smtClean="0"/>
              <a:t>에 </a:t>
            </a:r>
            <a:r>
              <a:rPr lang="en-US" altLang="ko-KR" dirty="0" smtClean="0"/>
              <a:t>raspberry </a:t>
            </a:r>
            <a:r>
              <a:rPr lang="ko-KR" altLang="en-US" smtClean="0"/>
              <a:t>입력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556935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VNC Client </a:t>
            </a:r>
            <a:r>
              <a:rPr lang="ko-KR" altLang="en-US" smtClean="0"/>
              <a:t>실행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원격으로</a:t>
            </a:r>
            <a:r>
              <a:rPr lang="en-US" altLang="ko-KR" dirty="0" smtClean="0"/>
              <a:t> </a:t>
            </a:r>
            <a:r>
              <a:rPr lang="ko-KR" altLang="en-US" smtClean="0"/>
              <a:t>라즈베리파이 화면이 표시됨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4BB50-B7B3-497B-AAED-7CC56EBF7E02}" type="slidenum">
              <a:rPr lang="ko-KR" altLang="en-US" smtClean="0"/>
              <a:t>47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5816" y="2564904"/>
            <a:ext cx="4225652" cy="3338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87079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원격 데스크톱 연결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터미널을 켠다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먼저 원격데스크톱을 실행할 수 있도록 </a:t>
            </a:r>
            <a:r>
              <a:rPr lang="en-US" altLang="ko-KR" dirty="0" smtClean="0"/>
              <a:t>RDP</a:t>
            </a:r>
            <a:r>
              <a:rPr lang="ko-KR" altLang="en-US" dirty="0" smtClean="0"/>
              <a:t>를 설치하자</a:t>
            </a:r>
            <a:endParaRPr lang="en-US" altLang="ko-KR" dirty="0" smtClean="0"/>
          </a:p>
          <a:p>
            <a:r>
              <a:rPr lang="en-US" altLang="ko-KR" dirty="0" err="1"/>
              <a:t>s</a:t>
            </a:r>
            <a:r>
              <a:rPr lang="en-US" altLang="ko-KR" dirty="0" err="1" smtClean="0"/>
              <a:t>udo</a:t>
            </a:r>
            <a:r>
              <a:rPr lang="en-US" altLang="ko-KR" dirty="0" smtClean="0"/>
              <a:t> apt-get install </a:t>
            </a:r>
            <a:r>
              <a:rPr lang="en-US" altLang="ko-KR" dirty="0" err="1" smtClean="0"/>
              <a:t>xrdp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4BB50-B7B3-497B-AAED-7CC56EBF7E02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749577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원격 데스크톱 </a:t>
            </a:r>
            <a:r>
              <a:rPr lang="ko-KR" altLang="en-US" dirty="0" smtClean="0"/>
              <a:t>연결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시작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보조프로그램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원격데스크톱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4BB50-B7B3-497B-AAED-7CC56EBF7E02}" type="slidenum">
              <a:rPr lang="ko-KR" altLang="en-US" smtClean="0"/>
              <a:t>49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2275356"/>
            <a:ext cx="6199713" cy="3745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2327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준비물 </a:t>
            </a:r>
            <a:r>
              <a:rPr lang="en-US" altLang="ko-KR" dirty="0" smtClean="0">
                <a:solidFill>
                  <a:schemeClr val="bg1"/>
                </a:solidFill>
              </a:rPr>
              <a:t>#2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4BB50-B7B3-497B-AAED-7CC56EBF7E02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7655826" y="69269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b="1" dirty="0" smtClean="0">
                <a:solidFill>
                  <a:schemeClr val="bg1"/>
                </a:solidFill>
              </a:rPr>
              <a:t>준비하기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628800"/>
            <a:ext cx="1697732" cy="139407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1800" y="1500187"/>
            <a:ext cx="2507732" cy="152268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584" y="4437112"/>
            <a:ext cx="1853580" cy="110733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74332" y="3080190"/>
            <a:ext cx="1346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smtClean="0"/>
              <a:t>LAN </a:t>
            </a:r>
            <a:r>
              <a:rPr lang="ko-KR" altLang="en-US" smtClean="0"/>
              <a:t>케이블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29205" y="3413786"/>
            <a:ext cx="6751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rgbClr val="FF0000"/>
                </a:solidFill>
              </a:rPr>
              <a:t>(</a:t>
            </a:r>
            <a:r>
              <a:rPr lang="ko-KR" altLang="en-US" sz="1400" smtClean="0">
                <a:solidFill>
                  <a:srgbClr val="FF0000"/>
                </a:solidFill>
              </a:rPr>
              <a:t>필수</a:t>
            </a:r>
            <a:r>
              <a:rPr lang="en-US" altLang="ko-KR" sz="1400" dirty="0" smtClean="0">
                <a:solidFill>
                  <a:srgbClr val="FF0000"/>
                </a:solidFill>
              </a:rPr>
              <a:t>)</a:t>
            </a:r>
            <a:endParaRPr lang="ko-KR" altLang="en-US" sz="140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432570" y="3080190"/>
            <a:ext cx="1465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smtClean="0"/>
              <a:t>HDMI </a:t>
            </a:r>
            <a:r>
              <a:rPr lang="ko-KR" altLang="en-US" smtClean="0"/>
              <a:t>케이블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346753" y="3413786"/>
            <a:ext cx="6751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rgbClr val="FF0000"/>
                </a:solidFill>
              </a:rPr>
              <a:t>(</a:t>
            </a:r>
            <a:r>
              <a:rPr lang="ko-KR" altLang="en-US" sz="1400" smtClean="0">
                <a:solidFill>
                  <a:srgbClr val="FF0000"/>
                </a:solidFill>
              </a:rPr>
              <a:t>필수</a:t>
            </a:r>
            <a:r>
              <a:rPr lang="en-US" altLang="ko-KR" sz="1400" dirty="0" smtClean="0">
                <a:solidFill>
                  <a:srgbClr val="FF0000"/>
                </a:solidFill>
              </a:rPr>
              <a:t>)</a:t>
            </a:r>
            <a:endParaRPr lang="ko-KR" altLang="en-US" sz="140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31868" y="5712049"/>
            <a:ext cx="1866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smtClean="0"/>
              <a:t>USB </a:t>
            </a:r>
            <a:r>
              <a:rPr lang="ko-KR" altLang="en-US" smtClean="0"/>
              <a:t>무선 어젭터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946425" y="6045645"/>
            <a:ext cx="6751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rgbClr val="7030A0"/>
                </a:solidFill>
              </a:rPr>
              <a:t>(</a:t>
            </a:r>
            <a:r>
              <a:rPr lang="ko-KR" altLang="en-US" sz="1400" smtClean="0">
                <a:solidFill>
                  <a:srgbClr val="7030A0"/>
                </a:solidFill>
              </a:rPr>
              <a:t>옵션</a:t>
            </a:r>
            <a:r>
              <a:rPr lang="en-US" altLang="ko-KR" sz="1400" dirty="0" smtClean="0">
                <a:solidFill>
                  <a:srgbClr val="7030A0"/>
                </a:solidFill>
              </a:rPr>
              <a:t>)</a:t>
            </a:r>
            <a:endParaRPr lang="ko-KR" altLang="en-US" sz="1400">
              <a:solidFill>
                <a:srgbClr val="7030A0"/>
              </a:solidFill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2139" y="1545287"/>
            <a:ext cx="2716519" cy="245363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6887267" y="4054078"/>
            <a:ext cx="1407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mtClean="0"/>
              <a:t>전원 케이블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7502407" y="4401376"/>
            <a:ext cx="6751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rgbClr val="FF0000"/>
                </a:solidFill>
              </a:rPr>
              <a:t>(</a:t>
            </a:r>
            <a:r>
              <a:rPr lang="ko-KR" altLang="en-US" sz="1400" smtClean="0">
                <a:solidFill>
                  <a:srgbClr val="FF0000"/>
                </a:solidFill>
              </a:rPr>
              <a:t>필수</a:t>
            </a:r>
            <a:r>
              <a:rPr lang="en-US" altLang="ko-KR" sz="1400" dirty="0" smtClean="0">
                <a:solidFill>
                  <a:srgbClr val="FF0000"/>
                </a:solidFill>
              </a:rPr>
              <a:t>)</a:t>
            </a:r>
            <a:endParaRPr lang="ko-KR" altLang="en-US" sz="1400">
              <a:solidFill>
                <a:srgbClr val="FF0000"/>
              </a:solidFill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40768" y="4451020"/>
            <a:ext cx="1741216" cy="1406086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3736167" y="5711068"/>
            <a:ext cx="16450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mtClean="0"/>
              <a:t>HDMI DVI </a:t>
            </a:r>
            <a:r>
              <a:rPr lang="ko-KR" altLang="en-US" smtClean="0"/>
              <a:t>젠더</a:t>
            </a:r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3432570" y="6032951"/>
            <a:ext cx="31470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rgbClr val="7030A0"/>
                </a:solidFill>
              </a:rPr>
              <a:t>(</a:t>
            </a:r>
            <a:r>
              <a:rPr lang="ko-KR" altLang="en-US" sz="1400" smtClean="0">
                <a:solidFill>
                  <a:srgbClr val="7030A0"/>
                </a:solidFill>
              </a:rPr>
              <a:t>모니터에 </a:t>
            </a:r>
            <a:r>
              <a:rPr lang="en-US" altLang="ko-KR" sz="1400" dirty="0" smtClean="0">
                <a:solidFill>
                  <a:srgbClr val="7030A0"/>
                </a:solidFill>
              </a:rPr>
              <a:t>HDMI </a:t>
            </a:r>
            <a:r>
              <a:rPr lang="ko-KR" altLang="en-US" sz="1400" smtClean="0">
                <a:solidFill>
                  <a:srgbClr val="7030A0"/>
                </a:solidFill>
              </a:rPr>
              <a:t>포트 없는 경우</a:t>
            </a:r>
            <a:r>
              <a:rPr lang="en-US" altLang="ko-KR" sz="1400" dirty="0">
                <a:solidFill>
                  <a:srgbClr val="7030A0"/>
                </a:solidFill>
              </a:rPr>
              <a:t> </a:t>
            </a:r>
            <a:r>
              <a:rPr lang="ko-KR" altLang="en-US" sz="1400" smtClean="0">
                <a:solidFill>
                  <a:srgbClr val="7030A0"/>
                </a:solidFill>
              </a:rPr>
              <a:t>필요</a:t>
            </a:r>
            <a:r>
              <a:rPr lang="en-US" altLang="ko-KR" sz="1400" dirty="0" smtClean="0">
                <a:solidFill>
                  <a:srgbClr val="7030A0"/>
                </a:solidFill>
              </a:rPr>
              <a:t>)</a:t>
            </a:r>
            <a:endParaRPr lang="ko-KR" altLang="en-US" sz="140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8294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원격 데스크톱 </a:t>
            </a:r>
            <a:r>
              <a:rPr lang="ko-KR" altLang="en-US" dirty="0" smtClean="0"/>
              <a:t>연결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시작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보조프로그램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원격데스크톱 </a:t>
            </a:r>
            <a:r>
              <a:rPr lang="en-US" altLang="ko-KR" dirty="0" smtClean="0"/>
              <a:t>(</a:t>
            </a:r>
            <a:r>
              <a:rPr lang="ko-KR" altLang="en-US" dirty="0" smtClean="0"/>
              <a:t>옵션</a:t>
            </a:r>
            <a:r>
              <a:rPr lang="en-US" altLang="ko-KR" dirty="0" smtClean="0"/>
              <a:t>):</a:t>
            </a:r>
            <a:r>
              <a:rPr lang="ko-KR" altLang="en-US" dirty="0" smtClean="0"/>
              <a:t>화면크기 조절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자신의 화면 해상도로 조정하면 됨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4BB50-B7B3-497B-AAED-7CC56EBF7E02}" type="slidenum">
              <a:rPr lang="ko-KR" altLang="en-US" smtClean="0"/>
              <a:t>50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5" y="1916832"/>
            <a:ext cx="4176463" cy="4519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76574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원격 데스크톱 </a:t>
            </a:r>
            <a:r>
              <a:rPr lang="ko-KR" altLang="en-US" dirty="0" smtClean="0"/>
              <a:t>연결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시작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보조프로그램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원격데스크톱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en-US" altLang="ko-KR" dirty="0"/>
              <a:t>u</a:t>
            </a:r>
            <a:r>
              <a:rPr lang="en-US" altLang="ko-KR" dirty="0" smtClean="0"/>
              <a:t>sername : pi</a:t>
            </a:r>
          </a:p>
          <a:p>
            <a:r>
              <a:rPr lang="en-US" altLang="ko-KR" dirty="0"/>
              <a:t>p</a:t>
            </a:r>
            <a:r>
              <a:rPr lang="en-US" altLang="ko-KR" dirty="0" smtClean="0"/>
              <a:t>assword : raspberry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4BB50-B7B3-497B-AAED-7CC56EBF7E02}" type="slidenum">
              <a:rPr lang="ko-KR" altLang="en-US" smtClean="0"/>
              <a:t>51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896" y="1988837"/>
            <a:ext cx="3600400" cy="4373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49437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원격 데스크톱 </a:t>
            </a:r>
            <a:r>
              <a:rPr lang="ko-KR" altLang="en-US" dirty="0" smtClean="0"/>
              <a:t>연결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4BB50-B7B3-497B-AAED-7CC56EBF7E02}" type="slidenum">
              <a:rPr lang="ko-KR" altLang="en-US" smtClean="0"/>
              <a:t>52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885" y="1439403"/>
            <a:ext cx="6245804" cy="4978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67523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원격 데스크톱 </a:t>
            </a:r>
            <a:r>
              <a:rPr lang="ko-KR" altLang="en-US" dirty="0" smtClean="0"/>
              <a:t>연결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원격 후 환경 </a:t>
            </a:r>
            <a:r>
              <a:rPr lang="ko-KR" altLang="en-US" dirty="0" err="1" smtClean="0"/>
              <a:t>설정창을</a:t>
            </a:r>
            <a:r>
              <a:rPr lang="ko-KR" altLang="en-US" dirty="0" smtClean="0"/>
              <a:t> 실행해도 보이지 안을 때</a:t>
            </a:r>
            <a:endParaRPr lang="en-US" altLang="ko-KR" dirty="0"/>
          </a:p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4BB50-B7B3-497B-AAED-7CC56EBF7E02}" type="slidenum">
              <a:rPr lang="ko-KR" altLang="en-US" smtClean="0"/>
              <a:t>53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6" y="2132856"/>
            <a:ext cx="5487166" cy="3686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39381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원격 데스크톱 </a:t>
            </a:r>
            <a:r>
              <a:rPr lang="ko-KR" altLang="en-US" dirty="0" smtClean="0"/>
              <a:t>연결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메뉴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기본설정 </a:t>
            </a:r>
            <a:r>
              <a:rPr lang="en-US" altLang="ko-KR" dirty="0" smtClean="0"/>
              <a:t>-&gt; Raspberry Pi Configuration : </a:t>
            </a:r>
            <a:r>
              <a:rPr lang="ko-KR" altLang="en-US" dirty="0" smtClean="0"/>
              <a:t>오른쪽마우스 버튼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속성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4BB50-B7B3-497B-AAED-7CC56EBF7E02}" type="slidenum">
              <a:rPr lang="ko-KR" altLang="en-US" smtClean="0"/>
              <a:t>54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2204864"/>
            <a:ext cx="6449326" cy="3715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5983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원격 데스크톱 </a:t>
            </a:r>
            <a:r>
              <a:rPr lang="ko-KR" altLang="en-US" dirty="0" smtClean="0"/>
              <a:t>연결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명령</a:t>
            </a:r>
            <a:r>
              <a:rPr lang="en-US" altLang="ko-KR" dirty="0"/>
              <a:t>(M) -&gt; </a:t>
            </a:r>
            <a:r>
              <a:rPr lang="en-US" altLang="ko-KR" dirty="0" err="1"/>
              <a:t>env</a:t>
            </a:r>
            <a:r>
              <a:rPr lang="en-US" altLang="ko-KR" dirty="0"/>
              <a:t> SUDO_ASKPASS=/usr/lib/rc-gui/pwdrcg.sh </a:t>
            </a:r>
            <a:r>
              <a:rPr lang="en-US" altLang="ko-KR" dirty="0" err="1"/>
              <a:t>sudo</a:t>
            </a:r>
            <a:r>
              <a:rPr lang="en-US" altLang="ko-KR" dirty="0"/>
              <a:t> -A </a:t>
            </a:r>
            <a:r>
              <a:rPr lang="en-US" altLang="ko-KR" dirty="0" err="1" smtClean="0"/>
              <a:t>rc_gui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                     </a:t>
            </a:r>
            <a:r>
              <a:rPr lang="en-US" altLang="ko-KR" dirty="0" err="1"/>
              <a:t>env</a:t>
            </a:r>
            <a:r>
              <a:rPr lang="en-US" altLang="ko-KR" dirty="0"/>
              <a:t> SUDO_ASKPASS=/usr/lib/rc-gui/pwdrcg.sh </a:t>
            </a:r>
            <a:r>
              <a:rPr lang="en-US" altLang="ko-KR" dirty="0" err="1"/>
              <a:t>sudo</a:t>
            </a:r>
            <a:r>
              <a:rPr lang="en-US" altLang="ko-KR" dirty="0"/>
              <a:t> </a:t>
            </a:r>
            <a:r>
              <a:rPr lang="en-US" altLang="ko-KR" dirty="0">
                <a:solidFill>
                  <a:srgbClr val="FF0000"/>
                </a:solidFill>
              </a:rPr>
              <a:t>-</a:t>
            </a:r>
            <a:r>
              <a:rPr lang="en-US" altLang="ko-KR" dirty="0" smtClean="0">
                <a:solidFill>
                  <a:srgbClr val="FF0000"/>
                </a:solidFill>
              </a:rPr>
              <a:t>AE </a:t>
            </a:r>
            <a:r>
              <a:rPr lang="en-US" altLang="ko-KR" dirty="0" err="1"/>
              <a:t>rc_gui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4BB50-B7B3-497B-AAED-7CC56EBF7E02}" type="slidenum">
              <a:rPr lang="ko-KR" altLang="en-US" smtClean="0"/>
              <a:t>55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2418375"/>
            <a:ext cx="4544060" cy="3962953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4483511" y="3354479"/>
            <a:ext cx="360040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5463832" y="5881612"/>
            <a:ext cx="871297" cy="3927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401669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4BB50-B7B3-497B-AAED-7CC56EBF7E02}" type="slidenum">
              <a:rPr lang="ko-KR" altLang="en-US" smtClean="0"/>
              <a:t>56</a:t>
            </a:fld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605226" y="2636912"/>
            <a:ext cx="6288901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dirty="0" smtClean="0"/>
              <a:t>화면 해상도 크기 변경하기</a:t>
            </a:r>
            <a:endParaRPr lang="en-US" altLang="ko-KR" sz="4000" dirty="0" smtClean="0"/>
          </a:p>
          <a:p>
            <a:pPr algn="ctr"/>
            <a:r>
              <a:rPr lang="en-US" altLang="ko-KR" sz="2800" dirty="0" smtClean="0"/>
              <a:t>(</a:t>
            </a:r>
            <a:r>
              <a:rPr lang="ko-KR" altLang="en-US" sz="2800" dirty="0" smtClean="0"/>
              <a:t>원격옵션에서 했으면 </a:t>
            </a:r>
            <a:r>
              <a:rPr lang="ko-KR" altLang="en-US" sz="2800" dirty="0" err="1" smtClean="0"/>
              <a:t>안해도</a:t>
            </a:r>
            <a:r>
              <a:rPr lang="ko-KR" altLang="en-US" sz="2800" dirty="0" smtClean="0"/>
              <a:t> 됨</a:t>
            </a:r>
            <a:r>
              <a:rPr lang="en-US" altLang="ko-KR" sz="2800" dirty="0" smtClean="0"/>
              <a:t>)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89327051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원격 화면의 크기 변경하기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7643" y="2525757"/>
            <a:ext cx="5610225" cy="3390900"/>
          </a:xfrm>
          <a:prstGeom prst="rect">
            <a:avLst/>
          </a:prstGeom>
        </p:spPr>
      </p:pic>
      <p:sp>
        <p:nvSpPr>
          <p:cNvPr id="6" name="아래쪽 화살표 5"/>
          <p:cNvSpPr/>
          <p:nvPr/>
        </p:nvSpPr>
        <p:spPr>
          <a:xfrm rot="3766850">
            <a:off x="3850818" y="4388276"/>
            <a:ext cx="285603" cy="64807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327643" y="1700808"/>
            <a:ext cx="3461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Raspberry Pi Configuration </a:t>
            </a:r>
            <a:r>
              <a:rPr lang="ko-KR" altLang="en-US" smtClean="0"/>
              <a:t>실행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598217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원격 화면의 크기 변경하기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Set Resolution</a:t>
            </a:r>
            <a:r>
              <a:rPr lang="ko-KR" altLang="en-US" smtClean="0"/>
              <a:t>을 선택하여 자신에게 맞는 크기 선택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4BB50-B7B3-497B-AAED-7CC56EBF7E02}" type="slidenum">
              <a:rPr lang="ko-KR" altLang="en-US" smtClean="0"/>
              <a:t>58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859" y="2708920"/>
            <a:ext cx="2828925" cy="253365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9952" y="2708920"/>
            <a:ext cx="2838450" cy="24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40988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4BB50-B7B3-497B-AAED-7CC56EBF7E02}" type="slidenum">
              <a:rPr lang="ko-KR" altLang="en-US" smtClean="0">
                <a:solidFill>
                  <a:srgbClr val="90C226"/>
                </a:solidFill>
              </a:rPr>
              <a:pPr/>
              <a:t>59</a:t>
            </a:fld>
            <a:endParaRPr lang="ko-KR" altLang="en-US">
              <a:solidFill>
                <a:srgbClr val="90C226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25213" y="2636912"/>
            <a:ext cx="544892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 dirty="0" err="1" smtClean="0">
                <a:solidFill>
                  <a:prstClr val="black"/>
                </a:solidFill>
              </a:rPr>
              <a:t>파이썬</a:t>
            </a:r>
            <a:r>
              <a:rPr lang="ko-KR" altLang="en-US" sz="5400" dirty="0" smtClean="0">
                <a:solidFill>
                  <a:prstClr val="black"/>
                </a:solidFill>
              </a:rPr>
              <a:t> 실습 환경</a:t>
            </a:r>
            <a:endParaRPr lang="ko-KR" altLang="en-US" sz="54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0193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mtClean="0">
                <a:solidFill>
                  <a:schemeClr val="bg1"/>
                </a:solidFill>
              </a:rPr>
              <a:t>준비물 </a:t>
            </a:r>
            <a:r>
              <a:rPr lang="en-US" altLang="ko-KR" dirty="0" smtClean="0">
                <a:solidFill>
                  <a:schemeClr val="bg1"/>
                </a:solidFill>
              </a:rPr>
              <a:t>#3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4BB50-B7B3-497B-AAED-7CC56EBF7E02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7655826" y="69269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b="1" dirty="0" smtClean="0">
                <a:solidFill>
                  <a:schemeClr val="bg1"/>
                </a:solidFill>
              </a:rPr>
              <a:t>준비하기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458971" y="4844667"/>
            <a:ext cx="1176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mtClean="0"/>
              <a:t>센서 키트</a:t>
            </a:r>
            <a:endParaRPr lang="ko-KR" altLang="en-US" dirty="0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1785609"/>
            <a:ext cx="2927530" cy="292753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3680791" y="4906222"/>
            <a:ext cx="6751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rgbClr val="7030A0"/>
                </a:solidFill>
              </a:rPr>
              <a:t>(</a:t>
            </a:r>
            <a:r>
              <a:rPr lang="ko-KR" altLang="en-US" sz="1400" smtClean="0">
                <a:solidFill>
                  <a:srgbClr val="7030A0"/>
                </a:solidFill>
              </a:rPr>
              <a:t>옵션</a:t>
            </a:r>
            <a:r>
              <a:rPr lang="en-US" altLang="ko-KR" sz="1400" dirty="0" smtClean="0">
                <a:solidFill>
                  <a:srgbClr val="7030A0"/>
                </a:solidFill>
              </a:rPr>
              <a:t>)</a:t>
            </a:r>
            <a:endParaRPr lang="ko-KR" altLang="en-US" sz="140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8265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5"/>
          <p:cNvSpPr>
            <a:spLocks noGrp="1"/>
          </p:cNvSpPr>
          <p:nvPr>
            <p:ph idx="1"/>
          </p:nvPr>
        </p:nvSpPr>
        <p:spPr>
          <a:xfrm>
            <a:off x="323528" y="1484784"/>
            <a:ext cx="8387754" cy="4608512"/>
          </a:xfrm>
        </p:spPr>
        <p:txBody>
          <a:bodyPr/>
          <a:lstStyle/>
          <a:p>
            <a:r>
              <a:rPr lang="en-US" altLang="ko-KR" dirty="0" smtClean="0"/>
              <a:t>Python IDE</a:t>
            </a:r>
            <a:r>
              <a:rPr lang="ko-KR" altLang="en-US" dirty="0" smtClean="0"/>
              <a:t> 실행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통합 개발 툴 실행하기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824" y="1484784"/>
            <a:ext cx="4680520" cy="4824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0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5"/>
          <p:cNvSpPr>
            <a:spLocks noGrp="1"/>
          </p:cNvSpPr>
          <p:nvPr>
            <p:ph idx="1"/>
          </p:nvPr>
        </p:nvSpPr>
        <p:spPr>
          <a:xfrm>
            <a:off x="360710" y="1484784"/>
            <a:ext cx="8387754" cy="4608512"/>
          </a:xfrm>
        </p:spPr>
        <p:txBody>
          <a:bodyPr/>
          <a:lstStyle/>
          <a:p>
            <a:r>
              <a:rPr lang="en-US" altLang="ko-KR" dirty="0"/>
              <a:t>Python IDE</a:t>
            </a:r>
            <a:r>
              <a:rPr lang="ko-KR" altLang="en-US" dirty="0"/>
              <a:t> 실행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통합 개발 툴 실행하기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792" y="1556792"/>
            <a:ext cx="5485768" cy="4694289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2699792" y="2348880"/>
            <a:ext cx="4032448" cy="24482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2699792" y="4869160"/>
            <a:ext cx="4032448" cy="13819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2695964" y="1772816"/>
            <a:ext cx="4190515" cy="4749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5271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5"/>
          <p:cNvSpPr>
            <a:spLocks noGrp="1"/>
          </p:cNvSpPr>
          <p:nvPr>
            <p:ph idx="1"/>
          </p:nvPr>
        </p:nvSpPr>
        <p:spPr>
          <a:xfrm>
            <a:off x="360710" y="1484784"/>
            <a:ext cx="8387754" cy="4608512"/>
          </a:xfrm>
        </p:spPr>
        <p:txBody>
          <a:bodyPr/>
          <a:lstStyle/>
          <a:p>
            <a:r>
              <a:rPr lang="ko-KR" altLang="en-US" dirty="0" err="1"/>
              <a:t>쉘에서</a:t>
            </a:r>
            <a:r>
              <a:rPr lang="ko-KR" altLang="en-US" dirty="0"/>
              <a:t> </a:t>
            </a:r>
            <a:r>
              <a:rPr lang="en-US" altLang="ko-KR" dirty="0"/>
              <a:t>Python </a:t>
            </a:r>
            <a:r>
              <a:rPr lang="ko-KR" altLang="en-US" dirty="0"/>
              <a:t>명령어를 입력하여 실행 결과를 확인해 </a:t>
            </a:r>
            <a:r>
              <a:rPr lang="ko-KR" altLang="en-US" dirty="0" smtClean="0"/>
              <a:t>봄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/>
              <a:t>Python </a:t>
            </a:r>
            <a:r>
              <a:rPr lang="ko-KR" altLang="en-US" dirty="0"/>
              <a:t>명령어를 파일로 저장하여 </a:t>
            </a:r>
            <a:r>
              <a:rPr lang="ko-KR" altLang="en-US" dirty="0" smtClean="0"/>
              <a:t>실행하려면 에디터영역 사용</a:t>
            </a:r>
            <a:endParaRPr lang="en-US" altLang="ko-KR" dirty="0" smtClean="0"/>
          </a:p>
          <a:p>
            <a:r>
              <a:rPr lang="en-US" altLang="ko-KR" dirty="0" smtClean="0"/>
              <a:t>F5 </a:t>
            </a:r>
            <a:r>
              <a:rPr lang="ko-KR" altLang="en-US" dirty="0"/>
              <a:t>또는</a:t>
            </a:r>
            <a:r>
              <a:rPr lang="en-US" altLang="ko-KR" dirty="0"/>
              <a:t> Run </a:t>
            </a:r>
            <a:r>
              <a:rPr lang="ko-KR" altLang="en-US" dirty="0" smtClean="0"/>
              <a:t>메뉴로 프로그램을 </a:t>
            </a:r>
            <a:r>
              <a:rPr lang="ko-KR" altLang="en-US" dirty="0"/>
              <a:t>실행함</a:t>
            </a:r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통합 개발 툴 실행하기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2060848"/>
            <a:ext cx="5832648" cy="2232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283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4BB50-B7B3-497B-AAED-7CC56EBF7E02}" type="slidenum">
              <a:rPr lang="ko-KR" altLang="en-US" smtClean="0">
                <a:solidFill>
                  <a:srgbClr val="90C226"/>
                </a:solidFill>
              </a:rPr>
              <a:pPr/>
              <a:t>63</a:t>
            </a:fld>
            <a:endParaRPr lang="ko-KR" altLang="en-US">
              <a:solidFill>
                <a:srgbClr val="90C226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377381" y="2636912"/>
            <a:ext cx="564289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 dirty="0" smtClean="0">
                <a:solidFill>
                  <a:prstClr val="black"/>
                </a:solidFill>
              </a:rPr>
              <a:t>삼바</a:t>
            </a:r>
            <a:r>
              <a:rPr lang="en-US" altLang="ko-KR" sz="5400" dirty="0" smtClean="0">
                <a:solidFill>
                  <a:prstClr val="black"/>
                </a:solidFill>
              </a:rPr>
              <a:t>(samba) </a:t>
            </a:r>
            <a:r>
              <a:rPr lang="ko-KR" altLang="en-US" sz="5400" dirty="0" smtClean="0">
                <a:solidFill>
                  <a:prstClr val="black"/>
                </a:solidFill>
              </a:rPr>
              <a:t>설치</a:t>
            </a:r>
            <a:endParaRPr lang="en-US" altLang="ko-KR" sz="5400" dirty="0" smtClean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512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solidFill>
                  <a:prstClr val="black"/>
                </a:solidFill>
              </a:rPr>
              <a:t>삼바</a:t>
            </a:r>
            <a:r>
              <a:rPr lang="en-US" altLang="ko-KR" dirty="0">
                <a:solidFill>
                  <a:prstClr val="black"/>
                </a:solidFill>
              </a:rPr>
              <a:t>(samba) </a:t>
            </a:r>
            <a:r>
              <a:rPr lang="ko-KR" altLang="en-US" dirty="0">
                <a:solidFill>
                  <a:prstClr val="black"/>
                </a:solidFill>
              </a:rPr>
              <a:t>설치</a:t>
            </a:r>
            <a:endParaRPr lang="en-US" altLang="ko-KR" dirty="0">
              <a:solidFill>
                <a:prstClr val="black"/>
              </a:solidFill>
            </a:endParaRPr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삼바</a:t>
            </a:r>
            <a:r>
              <a:rPr lang="en-US" altLang="ko-KR" dirty="0" smtClean="0"/>
              <a:t> </a:t>
            </a:r>
            <a:r>
              <a:rPr lang="ko-KR" altLang="en-US" dirty="0" smtClean="0"/>
              <a:t>설치하기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터미널을 켠다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err="1" smtClean="0"/>
              <a:t>sudo</a:t>
            </a:r>
            <a:r>
              <a:rPr lang="en-US" altLang="ko-KR" dirty="0" smtClean="0"/>
              <a:t> apt-get install samba samba-common-bin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4BB50-B7B3-497B-AAED-7CC56EBF7E02}" type="slidenum">
              <a:rPr lang="ko-KR" altLang="en-US" smtClean="0"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281842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solidFill>
                  <a:prstClr val="black"/>
                </a:solidFill>
              </a:rPr>
              <a:t>삼바</a:t>
            </a:r>
            <a:r>
              <a:rPr lang="en-US" altLang="ko-KR" dirty="0">
                <a:solidFill>
                  <a:prstClr val="black"/>
                </a:solidFill>
              </a:rPr>
              <a:t>(samba) </a:t>
            </a:r>
            <a:r>
              <a:rPr lang="ko-KR" altLang="en-US" dirty="0">
                <a:solidFill>
                  <a:prstClr val="black"/>
                </a:solidFill>
              </a:rPr>
              <a:t>설치</a:t>
            </a:r>
            <a:endParaRPr lang="en-US" altLang="ko-KR" dirty="0">
              <a:solidFill>
                <a:prstClr val="black"/>
              </a:solidFill>
            </a:endParaRPr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삼바</a:t>
            </a:r>
            <a:r>
              <a:rPr lang="en-US" altLang="ko-KR" dirty="0" smtClean="0"/>
              <a:t> </a:t>
            </a:r>
            <a:r>
              <a:rPr lang="ko-KR" altLang="en-US" dirty="0" smtClean="0"/>
              <a:t>비밀번호 등록하기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err="1" smtClean="0"/>
              <a:t>sudo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smbpasswd</a:t>
            </a:r>
            <a:r>
              <a:rPr lang="en-US" altLang="ko-KR" dirty="0" smtClean="0"/>
              <a:t> –a pi</a:t>
            </a:r>
          </a:p>
          <a:p>
            <a:endParaRPr lang="en-US" altLang="ko-KR" dirty="0"/>
          </a:p>
          <a:p>
            <a:r>
              <a:rPr lang="ko-KR" altLang="en-US" dirty="0" smtClean="0"/>
              <a:t>비밀번호 </a:t>
            </a:r>
            <a:r>
              <a:rPr lang="ko-KR" altLang="en-US" dirty="0" err="1" smtClean="0"/>
              <a:t>입력시</a:t>
            </a:r>
            <a:r>
              <a:rPr lang="ko-KR" altLang="en-US" dirty="0" smtClean="0"/>
              <a:t> 보이지 않음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4BB50-B7B3-497B-AAED-7CC56EBF7E02}" type="slidenum">
              <a:rPr lang="ko-KR" altLang="en-US" smtClean="0"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020810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solidFill>
                  <a:prstClr val="black"/>
                </a:solidFill>
              </a:rPr>
              <a:t>삼바</a:t>
            </a:r>
            <a:r>
              <a:rPr lang="en-US" altLang="ko-KR" dirty="0">
                <a:solidFill>
                  <a:prstClr val="black"/>
                </a:solidFill>
              </a:rPr>
              <a:t>(samba) </a:t>
            </a:r>
            <a:r>
              <a:rPr lang="ko-KR" altLang="en-US" dirty="0">
                <a:solidFill>
                  <a:prstClr val="black"/>
                </a:solidFill>
              </a:rPr>
              <a:t>설치</a:t>
            </a:r>
            <a:endParaRPr lang="en-US" altLang="ko-KR" dirty="0">
              <a:solidFill>
                <a:prstClr val="black"/>
              </a:solidFill>
            </a:endParaRPr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삼바</a:t>
            </a:r>
            <a:r>
              <a:rPr lang="en-US" altLang="ko-KR" dirty="0" smtClean="0"/>
              <a:t> </a:t>
            </a:r>
            <a:r>
              <a:rPr lang="ko-KR" altLang="en-US" dirty="0" smtClean="0"/>
              <a:t>환경파일 수정하기</a:t>
            </a:r>
            <a:endParaRPr lang="en-US" altLang="ko-KR" dirty="0" smtClean="0"/>
          </a:p>
          <a:p>
            <a:r>
              <a:rPr lang="en-US" altLang="ko-KR" dirty="0" err="1" smtClean="0"/>
              <a:t>sudo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nano</a:t>
            </a:r>
            <a:r>
              <a:rPr lang="en-US" altLang="ko-KR" dirty="0" smtClean="0"/>
              <a:t> /</a:t>
            </a:r>
            <a:r>
              <a:rPr lang="en-US" altLang="ko-KR" dirty="0" err="1" smtClean="0"/>
              <a:t>etc</a:t>
            </a:r>
            <a:r>
              <a:rPr lang="en-US" altLang="ko-KR" dirty="0" smtClean="0"/>
              <a:t>/samba/</a:t>
            </a:r>
            <a:r>
              <a:rPr lang="en-US" altLang="ko-KR" dirty="0" err="1" smtClean="0"/>
              <a:t>smb.conf</a:t>
            </a:r>
            <a:endParaRPr lang="en-US" altLang="ko-KR" dirty="0" smtClean="0"/>
          </a:p>
          <a:p>
            <a:r>
              <a:rPr lang="ko-KR" altLang="en-US" dirty="0" err="1" smtClean="0"/>
              <a:t>맨아래</a:t>
            </a:r>
            <a:r>
              <a:rPr lang="ko-KR" altLang="en-US" dirty="0" smtClean="0"/>
              <a:t> 추가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/>
              <a:t>   </a:t>
            </a:r>
            <a:r>
              <a:rPr lang="en-US" altLang="ko-KR" dirty="0" smtClean="0"/>
              <a:t>path </a:t>
            </a:r>
            <a:r>
              <a:rPr lang="en-US" altLang="ko-KR" dirty="0"/>
              <a:t>= /home/pi   </a:t>
            </a:r>
            <a:r>
              <a:rPr lang="en-US" altLang="ko-KR" dirty="0" smtClean="0"/>
              <a:t>            // </a:t>
            </a:r>
            <a:r>
              <a:rPr lang="ko-KR" altLang="en-US" dirty="0" smtClean="0"/>
              <a:t>윈도우 </a:t>
            </a:r>
            <a:r>
              <a:rPr lang="ko-KR" altLang="en-US" dirty="0" err="1" smtClean="0"/>
              <a:t>접속시</a:t>
            </a:r>
            <a:r>
              <a:rPr lang="ko-KR" altLang="en-US" dirty="0" smtClean="0"/>
              <a:t> </a:t>
            </a:r>
            <a:r>
              <a:rPr lang="ko-KR" altLang="en-US" dirty="0"/>
              <a:t>어디부터 보여줄지 권한</a:t>
            </a:r>
          </a:p>
          <a:p>
            <a:pPr marL="0" indent="0">
              <a:buNone/>
            </a:pPr>
            <a:r>
              <a:rPr lang="ko-KR" altLang="en-US" dirty="0"/>
              <a:t>   </a:t>
            </a:r>
            <a:r>
              <a:rPr lang="en-US" altLang="ko-KR" dirty="0"/>
              <a:t>comment = PI SAMBA SERVER</a:t>
            </a:r>
          </a:p>
          <a:p>
            <a:pPr marL="0" indent="0">
              <a:buNone/>
            </a:pPr>
            <a:r>
              <a:rPr lang="en-US" altLang="ko-KR" dirty="0"/>
              <a:t>   valid user = pi</a:t>
            </a:r>
          </a:p>
          <a:p>
            <a:pPr marL="0" indent="0">
              <a:buNone/>
            </a:pPr>
            <a:r>
              <a:rPr lang="en-US" altLang="ko-KR" dirty="0"/>
              <a:t>   writable = yes</a:t>
            </a:r>
          </a:p>
          <a:p>
            <a:pPr marL="0" indent="0">
              <a:buNone/>
            </a:pPr>
            <a:r>
              <a:rPr lang="en-US" altLang="ko-KR" dirty="0"/>
              <a:t>   create mask = 0777</a:t>
            </a:r>
          </a:p>
          <a:p>
            <a:pPr marL="0" indent="0">
              <a:buNone/>
            </a:pPr>
            <a:r>
              <a:rPr lang="en-US" altLang="ko-KR" dirty="0"/>
              <a:t>   public = </a:t>
            </a:r>
            <a:r>
              <a:rPr lang="en-US" altLang="ko-KR" dirty="0" smtClean="0"/>
              <a:t>yes</a:t>
            </a:r>
          </a:p>
          <a:p>
            <a:pPr marL="0" indent="0">
              <a:buNone/>
            </a:pP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Ctrl – x </a:t>
            </a:r>
            <a:r>
              <a:rPr lang="ko-KR" altLang="en-US" dirty="0" smtClean="0"/>
              <a:t>누르면 저장할거냐고 </a:t>
            </a:r>
            <a:r>
              <a:rPr lang="en-US" altLang="ko-KR" dirty="0" smtClean="0"/>
              <a:t>y/n?  y </a:t>
            </a:r>
            <a:r>
              <a:rPr lang="ko-KR" altLang="en-US" dirty="0" smtClean="0"/>
              <a:t>누름 그리고 </a:t>
            </a:r>
            <a:r>
              <a:rPr lang="ko-KR" altLang="en-US" dirty="0" err="1" smtClean="0"/>
              <a:t>엔터키</a:t>
            </a:r>
            <a:r>
              <a:rPr lang="ko-KR" altLang="en-US" dirty="0" smtClean="0"/>
              <a:t> 치면 저장</a:t>
            </a:r>
            <a:r>
              <a:rPr lang="en-US" altLang="ko-KR" dirty="0" smtClean="0"/>
              <a:t>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4BB50-B7B3-497B-AAED-7CC56EBF7E02}" type="slidenum">
              <a:rPr lang="ko-KR" altLang="en-US" smtClean="0"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933972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solidFill>
                  <a:prstClr val="black"/>
                </a:solidFill>
              </a:rPr>
              <a:t>삼바</a:t>
            </a:r>
            <a:r>
              <a:rPr lang="en-US" altLang="ko-KR" dirty="0">
                <a:solidFill>
                  <a:prstClr val="black"/>
                </a:solidFill>
              </a:rPr>
              <a:t>(samba) </a:t>
            </a:r>
            <a:r>
              <a:rPr lang="ko-KR" altLang="en-US" dirty="0">
                <a:solidFill>
                  <a:prstClr val="black"/>
                </a:solidFill>
              </a:rPr>
              <a:t>설치</a:t>
            </a:r>
            <a:endParaRPr lang="en-US" altLang="ko-KR" dirty="0">
              <a:solidFill>
                <a:prstClr val="black"/>
              </a:solidFill>
            </a:endParaRPr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4</a:t>
            </a:r>
            <a:r>
              <a:rPr lang="en-US" altLang="ko-KR" dirty="0" smtClean="0"/>
              <a:t>. </a:t>
            </a:r>
            <a:r>
              <a:rPr lang="ko-KR" altLang="en-US" dirty="0" smtClean="0"/>
              <a:t>삼바 서버 </a:t>
            </a:r>
            <a:r>
              <a:rPr lang="ko-KR" altLang="en-US" dirty="0" err="1" smtClean="0"/>
              <a:t>재시작</a:t>
            </a:r>
            <a:endParaRPr lang="en-US" altLang="ko-KR" dirty="0" smtClean="0"/>
          </a:p>
          <a:p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     </a:t>
            </a:r>
            <a:r>
              <a:rPr lang="en-US" altLang="ko-KR" dirty="0" err="1" smtClean="0"/>
              <a:t>sudo</a:t>
            </a:r>
            <a:r>
              <a:rPr lang="en-US" altLang="ko-KR" dirty="0" smtClean="0"/>
              <a:t> </a:t>
            </a:r>
            <a:r>
              <a:rPr lang="en-US" altLang="ko-KR" dirty="0"/>
              <a:t>/</a:t>
            </a:r>
            <a:r>
              <a:rPr lang="en-US" altLang="ko-KR" dirty="0" err="1"/>
              <a:t>etc</a:t>
            </a:r>
            <a:r>
              <a:rPr lang="en-US" altLang="ko-KR" dirty="0"/>
              <a:t>/</a:t>
            </a:r>
            <a:r>
              <a:rPr lang="en-US" altLang="ko-KR" dirty="0" err="1"/>
              <a:t>init.d</a:t>
            </a:r>
            <a:r>
              <a:rPr lang="en-US" altLang="ko-KR" dirty="0"/>
              <a:t>/</a:t>
            </a:r>
            <a:r>
              <a:rPr lang="en-US" altLang="ko-KR" dirty="0" err="1"/>
              <a:t>smbd</a:t>
            </a:r>
            <a:r>
              <a:rPr lang="en-US" altLang="ko-KR" dirty="0"/>
              <a:t> </a:t>
            </a:r>
            <a:r>
              <a:rPr lang="en-US" altLang="ko-KR" dirty="0" smtClean="0"/>
              <a:t>restart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en-US" altLang="ko-KR" dirty="0" smtClean="0"/>
              <a:t>5. </a:t>
            </a:r>
            <a:r>
              <a:rPr lang="ko-KR" altLang="en-US" dirty="0" smtClean="0"/>
              <a:t>윈도우에서 </a:t>
            </a:r>
            <a:r>
              <a:rPr lang="ko-KR" altLang="en-US" dirty="0" err="1" smtClean="0"/>
              <a:t>라즈베리파이</a:t>
            </a:r>
            <a:r>
              <a:rPr lang="ko-KR" altLang="en-US" dirty="0" smtClean="0"/>
              <a:t> 공유폴더에 접근하기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  </a:t>
            </a:r>
            <a:r>
              <a:rPr lang="ko-KR" altLang="en-US" dirty="0" err="1" smtClean="0"/>
              <a:t>검색창을</a:t>
            </a:r>
            <a:r>
              <a:rPr lang="ko-KR" altLang="en-US" dirty="0" smtClean="0"/>
              <a:t> 열고 </a:t>
            </a:r>
            <a:r>
              <a:rPr lang="ko-KR" altLang="en-US" dirty="0" err="1" smtClean="0"/>
              <a:t>주소줄에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/>
              <a:t> </a:t>
            </a:r>
            <a:r>
              <a:rPr lang="en-US" altLang="ko-KR" smtClean="0"/>
              <a:t>        \\</a:t>
            </a:r>
            <a:r>
              <a:rPr lang="ko-KR" altLang="en-US" dirty="0" smtClean="0"/>
              <a:t>파이</a:t>
            </a:r>
            <a:r>
              <a:rPr lang="en-US" altLang="ko-KR" dirty="0" err="1" smtClean="0"/>
              <a:t>ip</a:t>
            </a:r>
            <a:r>
              <a:rPr lang="ko-KR" altLang="en-US" dirty="0" smtClean="0"/>
              <a:t>주소 입력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4BB50-B7B3-497B-AAED-7CC56EBF7E02}" type="slidenum">
              <a:rPr lang="ko-KR" altLang="en-US" smtClean="0"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85163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4BB50-B7B3-497B-AAED-7CC56EBF7E02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2339752" y="3284984"/>
            <a:ext cx="29546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 smtClean="0"/>
              <a:t>설치하기</a:t>
            </a:r>
            <a:endParaRPr lang="ko-KR" altLang="en-US" sz="5400" dirty="0"/>
          </a:p>
        </p:txBody>
      </p:sp>
    </p:spTree>
    <p:extLst>
      <p:ext uri="{BB962C8B-B14F-4D97-AF65-F5344CB8AC3E}">
        <p14:creationId xmlns:p14="http://schemas.microsoft.com/office/powerpoint/2010/main" val="2935099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설치하는 절차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4BB50-B7B3-497B-AAED-7CC56EBF7E02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755576" y="1772816"/>
            <a:ext cx="4639412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arenR"/>
            </a:pPr>
            <a:r>
              <a:rPr lang="en-US" altLang="ko-KR" dirty="0" smtClean="0"/>
              <a:t>PC</a:t>
            </a:r>
            <a:r>
              <a:rPr lang="ko-KR" altLang="en-US" smtClean="0"/>
              <a:t>에서 라즈비안 </a:t>
            </a:r>
            <a:r>
              <a:rPr lang="en-US" altLang="ko-KR" dirty="0" smtClean="0"/>
              <a:t>OS </a:t>
            </a:r>
            <a:r>
              <a:rPr lang="ko-KR" altLang="en-US" smtClean="0"/>
              <a:t>설치 파일 다운로드</a:t>
            </a:r>
            <a:endParaRPr lang="en-US" altLang="ko-KR" dirty="0" smtClean="0"/>
          </a:p>
          <a:p>
            <a:pPr marL="342900" indent="-342900">
              <a:buAutoNum type="arabicParenR"/>
            </a:pPr>
            <a:endParaRPr lang="en-US" altLang="ko-KR" dirty="0"/>
          </a:p>
          <a:p>
            <a:pPr marL="342900" indent="-342900">
              <a:buAutoNum type="arabicParenR"/>
            </a:pPr>
            <a:r>
              <a:rPr lang="en-US" altLang="ko-KR" dirty="0" smtClean="0"/>
              <a:t>Micro SD </a:t>
            </a:r>
            <a:r>
              <a:rPr lang="ko-KR" altLang="en-US" smtClean="0"/>
              <a:t>카드에 복사</a:t>
            </a:r>
            <a:endParaRPr lang="en-US" altLang="ko-KR" dirty="0" smtClean="0"/>
          </a:p>
          <a:p>
            <a:pPr marL="342900" indent="-342900">
              <a:buAutoNum type="arabicParenR"/>
            </a:pPr>
            <a:endParaRPr lang="en-US" altLang="ko-KR" dirty="0"/>
          </a:p>
          <a:p>
            <a:pPr marL="342900" indent="-342900">
              <a:buAutoNum type="arabicParenR"/>
            </a:pPr>
            <a:r>
              <a:rPr lang="en-US" altLang="ko-KR" dirty="0" smtClean="0"/>
              <a:t>Micro SD </a:t>
            </a:r>
            <a:r>
              <a:rPr lang="ko-KR" altLang="en-US" smtClean="0"/>
              <a:t>카드를 라즈베리파이에 장착</a:t>
            </a:r>
            <a:endParaRPr lang="en-US" altLang="ko-KR" dirty="0" smtClean="0"/>
          </a:p>
          <a:p>
            <a:pPr marL="342900" indent="-342900">
              <a:buAutoNum type="arabicParenR"/>
            </a:pPr>
            <a:endParaRPr lang="en-US" altLang="ko-KR" dirty="0"/>
          </a:p>
          <a:p>
            <a:pPr marL="342900" indent="-342900">
              <a:buAutoNum type="arabicParenR"/>
            </a:pPr>
            <a:r>
              <a:rPr lang="ko-KR" altLang="en-US" dirty="0" err="1" smtClean="0"/>
              <a:t>라즈베리파이</a:t>
            </a:r>
            <a:r>
              <a:rPr lang="ko-KR" altLang="en-US" dirty="0" smtClean="0"/>
              <a:t> 부팅 및 설치 진행</a:t>
            </a:r>
            <a:endParaRPr lang="en-US" altLang="ko-KR" dirty="0" smtClean="0"/>
          </a:p>
          <a:p>
            <a:pPr marL="342900" indent="-342900">
              <a:buAutoNum type="arabicParenR"/>
            </a:pPr>
            <a:endParaRPr lang="en-US" altLang="ko-KR" dirty="0"/>
          </a:p>
          <a:p>
            <a:pPr marL="342900" indent="-342900">
              <a:buAutoNum type="arabicParenR"/>
            </a:pPr>
            <a:r>
              <a:rPr lang="ko-KR" altLang="en-US" dirty="0" smtClean="0"/>
              <a:t>시스템 업데이트</a:t>
            </a:r>
            <a:endParaRPr lang="en-US" altLang="ko-KR" dirty="0" smtClean="0"/>
          </a:p>
          <a:p>
            <a:pPr marL="342900" indent="-342900">
              <a:buAutoNum type="arabicParenR"/>
            </a:pPr>
            <a:endParaRPr lang="en-US" altLang="ko-KR" dirty="0"/>
          </a:p>
          <a:p>
            <a:pPr marL="342900" indent="-342900">
              <a:buAutoNum type="arabicParenR"/>
            </a:pPr>
            <a:r>
              <a:rPr lang="ko-KR" altLang="en-US" dirty="0" smtClean="0"/>
              <a:t>개발 환경 설정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540637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설치하기</a:t>
            </a:r>
            <a:r>
              <a:rPr lang="en-US" altLang="ko-KR" dirty="0" smtClean="0"/>
              <a:t>: </a:t>
            </a:r>
            <a:r>
              <a:rPr lang="ko-KR" altLang="en-US" smtClean="0"/>
              <a:t>라즈비안 </a:t>
            </a:r>
            <a:r>
              <a:rPr lang="en-US" altLang="ko-KR" dirty="0" smtClean="0"/>
              <a:t>OS </a:t>
            </a:r>
            <a:r>
              <a:rPr lang="ko-KR" altLang="en-US" smtClean="0"/>
              <a:t>파일 다운로드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>
                <a:hlinkClick r:id="rId2"/>
              </a:rPr>
              <a:t>http://www.raspberrypi.org</a:t>
            </a:r>
            <a:r>
              <a:rPr lang="en-US" altLang="ko-KR" dirty="0" smtClean="0"/>
              <a:t> </a:t>
            </a:r>
            <a:r>
              <a:rPr lang="ko-KR" altLang="en-US" smtClean="0"/>
              <a:t>사이트 접속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4BB50-B7B3-497B-AAED-7CC56EBF7E02}" type="slidenum">
              <a:rPr lang="ko-KR" altLang="en-US" smtClean="0"/>
              <a:t>9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616" y="2852936"/>
            <a:ext cx="6686525" cy="2874033"/>
          </a:xfrm>
          <a:prstGeom prst="rect">
            <a:avLst/>
          </a:prstGeom>
        </p:spPr>
      </p:pic>
      <p:sp>
        <p:nvSpPr>
          <p:cNvPr id="8" name="아래쪽 화살표 7"/>
          <p:cNvSpPr/>
          <p:nvPr/>
        </p:nvSpPr>
        <p:spPr>
          <a:xfrm rot="2196750">
            <a:off x="3224912" y="2312875"/>
            <a:ext cx="285603" cy="64807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3386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패싯">
  <a:themeElements>
    <a:clrScheme name="패싯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패싯">
      <a:majorFont>
        <a:latin typeface="Trebuchet MS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패싯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1_패싯">
  <a:themeElements>
    <a:clrScheme name="패싯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패싯">
      <a:majorFont>
        <a:latin typeface="Trebuchet MS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패싯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1858</TotalTime>
  <Words>1143</Words>
  <Application>Microsoft Office PowerPoint</Application>
  <PresentationFormat>화면 슬라이드 쇼(4:3)</PresentationFormat>
  <Paragraphs>347</Paragraphs>
  <Slides>67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67</vt:i4>
      </vt:variant>
    </vt:vector>
  </HeadingPairs>
  <TitlesOfParts>
    <vt:vector size="74" baseType="lpstr">
      <vt:lpstr>HY그래픽M</vt:lpstr>
      <vt:lpstr>맑은 고딕</vt:lpstr>
      <vt:lpstr>Arial</vt:lpstr>
      <vt:lpstr>Trebuchet MS</vt:lpstr>
      <vt:lpstr>Wingdings 3</vt:lpstr>
      <vt:lpstr>패싯</vt:lpstr>
      <vt:lpstr>1_패싯</vt:lpstr>
      <vt:lpstr>라즈베리파이 기초과정 (1차시)</vt:lpstr>
      <vt:lpstr>라즈베리파이 소개</vt:lpstr>
      <vt:lpstr>PowerPoint 프레젠테이션</vt:lpstr>
      <vt:lpstr>준비물 #1</vt:lpstr>
      <vt:lpstr>준비물 #2</vt:lpstr>
      <vt:lpstr>준비물 #3</vt:lpstr>
      <vt:lpstr>PowerPoint 프레젠테이션</vt:lpstr>
      <vt:lpstr>설치하는 절차</vt:lpstr>
      <vt:lpstr>설치하기: 라즈비안 OS 파일 다운로드</vt:lpstr>
      <vt:lpstr>설치하기: 라즈비안 OS 파일 다운로드</vt:lpstr>
      <vt:lpstr>설치하기: 라즈비안 OS 파일 다운로드</vt:lpstr>
      <vt:lpstr>설치하기: 라즈비안 OS 파일 복사하기</vt:lpstr>
      <vt:lpstr>설치하기: 라즈비안 OS 파일 복사하기</vt:lpstr>
      <vt:lpstr>설치하기: 라즈비안 OS 파일 복사하기</vt:lpstr>
      <vt:lpstr>설치하기: 라즈비안 OS 파일 복사하기</vt:lpstr>
      <vt:lpstr>설치하기: Micro SD 카드 장착하기</vt:lpstr>
      <vt:lpstr>설치하기: 라즈베리파이 케이블 연결</vt:lpstr>
      <vt:lpstr>설치하기: 라즈베리파이 케이블 연결</vt:lpstr>
      <vt:lpstr>설치하기: 라즈베리파이 케이블 연결</vt:lpstr>
      <vt:lpstr>PowerPoint 프레젠테이션</vt:lpstr>
      <vt:lpstr>자동 셋업</vt:lpstr>
      <vt:lpstr>자동 셋업</vt:lpstr>
      <vt:lpstr>자동 셋업</vt:lpstr>
      <vt:lpstr>자동 셋업</vt:lpstr>
      <vt:lpstr>자동셋업(자동업데이트)</vt:lpstr>
      <vt:lpstr>자동 셋업</vt:lpstr>
      <vt:lpstr>터미널 콘솔창 실행하기</vt:lpstr>
      <vt:lpstr>한글 폰트 파일 설치하기</vt:lpstr>
      <vt:lpstr>한글 입력기 (fcitx) 실행(?)</vt:lpstr>
      <vt:lpstr>업데이트 실행</vt:lpstr>
      <vt:lpstr>업그레이드 실행</vt:lpstr>
      <vt:lpstr>Local을 다시 영문으로(실행안됨)</vt:lpstr>
      <vt:lpstr>IP 주소 확인하기</vt:lpstr>
      <vt:lpstr>PowerPoint 프레젠테이션</vt:lpstr>
      <vt:lpstr>라즈베리파이 환경 설정 메뉴 실행</vt:lpstr>
      <vt:lpstr>라즈베리파이 환경 설정 메뉴 실행</vt:lpstr>
      <vt:lpstr>재시작</vt:lpstr>
      <vt:lpstr>터미널로 환경설정 구성하기</vt:lpstr>
      <vt:lpstr>모니터 없이 원격으로 라즈베리파이 사용</vt:lpstr>
      <vt:lpstr>PuTTY Download</vt:lpstr>
      <vt:lpstr>PuTTY Download</vt:lpstr>
      <vt:lpstr>PuTTY Download</vt:lpstr>
      <vt:lpstr>VNC Client 설치</vt:lpstr>
      <vt:lpstr>VNC Client 설치</vt:lpstr>
      <vt:lpstr>VNC Client 실행</vt:lpstr>
      <vt:lpstr>VNC Client 실행</vt:lpstr>
      <vt:lpstr>VNC Client 실행</vt:lpstr>
      <vt:lpstr>원격 데스크톱 연결</vt:lpstr>
      <vt:lpstr>원격 데스크톱 연결</vt:lpstr>
      <vt:lpstr>원격 데스크톱 연결</vt:lpstr>
      <vt:lpstr>원격 데스크톱 연결</vt:lpstr>
      <vt:lpstr>원격 데스크톱 연결</vt:lpstr>
      <vt:lpstr>원격 데스크톱 연결</vt:lpstr>
      <vt:lpstr>원격 데스크톱 연결</vt:lpstr>
      <vt:lpstr>원격 데스크톱 연결</vt:lpstr>
      <vt:lpstr>PowerPoint 프레젠테이션</vt:lpstr>
      <vt:lpstr>원격 화면의 크기 변경하기</vt:lpstr>
      <vt:lpstr>원격 화면의 크기 변경하기</vt:lpstr>
      <vt:lpstr>PowerPoint 프레젠테이션</vt:lpstr>
      <vt:lpstr>통합 개발 툴 실행하기</vt:lpstr>
      <vt:lpstr>통합 개발 툴 실행하기</vt:lpstr>
      <vt:lpstr>통합 개발 툴 실행하기</vt:lpstr>
      <vt:lpstr>PowerPoint 프레젠테이션</vt:lpstr>
      <vt:lpstr>삼바(samba) 설치</vt:lpstr>
      <vt:lpstr>삼바(samba) 설치</vt:lpstr>
      <vt:lpstr>삼바(samba) 설치</vt:lpstr>
      <vt:lpstr>삼바(samba) 설치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HYUNWOO</dc:creator>
  <cp:lastModifiedBy>user</cp:lastModifiedBy>
  <cp:revision>986</cp:revision>
  <dcterms:created xsi:type="dcterms:W3CDTF">2015-05-01T02:42:52Z</dcterms:created>
  <dcterms:modified xsi:type="dcterms:W3CDTF">2024-01-07T17:15:48Z</dcterms:modified>
</cp:coreProperties>
</file>